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6"/>
    <p:sldMasterId id="2147483669" r:id="rId7"/>
    <p:sldMasterId id="214748367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embeddedFontLst>
    <p:embeddedFont>
      <p:font typeface="Liter"/>
      <p:regular r:id="rId67"/>
    </p:embeddedFont>
    <p:embeddedFont>
      <p:font typeface="Palatino Linotype"/>
      <p:regular r:id="rId68"/>
      <p:bold r:id="rId69"/>
      <p:italic r:id="rId70"/>
      <p:boldItalic r:id="rId71"/>
    </p:embeddedFont>
    <p:embeddedFont>
      <p:font typeface="Quattrocento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NGOC NGUYEN TUAN"/>
  <p:cmAuthor clrIdx="1" id="1" initials="" lastIdx="2" name="THU MAI THI 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B1EB68-FB41-4306-A538-7B4AE3C46F97}">
  <a:tblStyle styleId="{A2B1EB68-FB41-4306-A538-7B4AE3C46F9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font" Target="fonts/QuattrocentoSans-bold.fntdata"/><Relationship Id="rId72" Type="http://schemas.openxmlformats.org/officeDocument/2006/relationships/font" Target="fonts/QuattrocentoSans-regular.fntdata"/><Relationship Id="rId31" Type="http://schemas.openxmlformats.org/officeDocument/2006/relationships/slide" Target="slides/slide22.xml"/><Relationship Id="rId75" Type="http://schemas.openxmlformats.org/officeDocument/2006/relationships/font" Target="fonts/QuattrocentoSans-boldItalic.fntdata"/><Relationship Id="rId30" Type="http://schemas.openxmlformats.org/officeDocument/2006/relationships/slide" Target="slides/slide21.xml"/><Relationship Id="rId74" Type="http://schemas.openxmlformats.org/officeDocument/2006/relationships/font" Target="fonts/QuattrocentoSans-italic.fntdata"/><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PalatinoLinotype-boldItalic.fntdata"/><Relationship Id="rId70" Type="http://schemas.openxmlformats.org/officeDocument/2006/relationships/font" Target="fonts/PalatinoLinotype-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font" Target="fonts/PalatinoLinotype-regular.fntdata"/><Relationship Id="rId23" Type="http://schemas.openxmlformats.org/officeDocument/2006/relationships/slide" Target="slides/slide14.xml"/><Relationship Id="rId67" Type="http://schemas.openxmlformats.org/officeDocument/2006/relationships/font" Target="fonts/Liter-regular.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PalatinoLinotype-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1-08T00:36:06.477">
    <p:pos x="6000" y="0"/>
    <p:text>sao đọc slide giống đọc paper vậy?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6-01-08T00:39:17.266">
    <p:pos x="6000" y="0"/>
    <p:text>em thấy mình nên để ở dạng 2-3 bullets points, và cái general (l, delta) em không rõ nó có được tính là một case study không?</p:text>
  </p:cm>
  <p:cm authorId="0" idx="3" dt="2026-01-08T13:50:19.607">
    <p:pos x="6000" y="100"/>
    <p:text>em sửa slide case studies, chị @21024008@student.vgu.edu.vn , @21024015@student.vgu.edu.vn , @21022005@student.vgu.edu.vn  thấy ổn hơn không?
_Assigned to THU MAI THI HANG_</p:text>
  </p:cm>
  <p:cm authorId="0" idx="4" dt="2026-01-08T00:40:41.617">
    <p:pos x="6000" y="200"/>
    <p:text>em nghĩ là mình nên chèn các hình tượng trương cho các chữ phần description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6-01-09T06:18:25.615">
    <p:pos x="6000" y="0"/>
    <p:text>em sửa slide timeline, chị @21024008@student.vgu.edu.vn  thấy có đỡ chữ hơn không?</p:text>
  </p:cm>
  <p:cm authorId="1" idx="1" dt="2026-01-09T06:18:25.615">
    <p:pos x="6000" y="0"/>
    <p:text>c thay ok, de nhin hon</p:text>
  </p:cm>
  <p:cm authorId="0" idx="6" dt="2026-01-08T00:36:55.410">
    <p:pos x="6000" y="100"/>
    <p:text>em không nghĩ là 80% ọi người trong lớp hiểu được</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6-01-08T13:49:19.380">
    <p:pos x="6000" y="0"/>
    <p:text>em sửa thành slide này, chị @21024008@student.vgu.edu.vn  xem ổn không?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6-01-09T06:15:17.663">
    <p:pos x="6000" y="0"/>
    <p:text>slide này cũng nhiều chữ quá!</p:text>
  </p:cm>
  <p:cm authorId="1" idx="2" dt="2026-01-09T06:15:17.663">
    <p:pos x="6000" y="0"/>
    <p:text>Chiu lun, vi toan la dinh nghia toan hoc</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6-01-09T06:14:35.983">
    <p:pos x="6000" y="0"/>
    <p:text>còn cái weight-restricted sets em đang suy nghĩ nên để trong speaker note? chị @21024008@student.vgu.edu.vn  thấy ổn không?
1 total reaction
THU MAI THI HANG reacted with 🆗 at 2026-01-09 06:14 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b2bff2722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b2bff2722b_2_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b2bff2722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b2bff2722b_2_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b2bff2722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b2bff2722b_3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2bff2722b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b2bff2722b_3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b2bff2722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b2bff2722b_3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b2bff2722b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b2bff2722b_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b2bff2722b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b2bff2722b_3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5c70133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b5c7013337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b2bff2722b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b2bff2722b_2_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b76bb988c3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3b76bb988c3_1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b76bb988c3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Lemma 1 proves that the number of bounded Dyck paths grows like Fibonacci: p(m)=F_{m+1} and q(m)=F_{m+2}. This follows from simple step constraints—starting high, you must step down first; starting lower, you can go up or down—yielding the recurrences. Practically, it guarantees plenty of distinct bounded paths as m increases.</a:t>
            </a:r>
            <a:endParaRPr/>
          </a:p>
          <a:p>
            <a:pPr indent="0" lvl="0" marL="0" rtl="0" algn="l">
              <a:lnSpc>
                <a:spcPct val="100000"/>
              </a:lnSpc>
              <a:spcBef>
                <a:spcPts val="0"/>
              </a:spcBef>
              <a:spcAft>
                <a:spcPts val="0"/>
              </a:spcAft>
              <a:buSzPts val="1100"/>
              <a:buNone/>
            </a:pPr>
            <a:r>
              <a:t/>
            </a:r>
            <a:endParaRPr/>
          </a:p>
        </p:txBody>
      </p:sp>
      <p:sp>
        <p:nvSpPr>
          <p:cNvPr id="242" name="Google Shape;242;g3b76bb988c3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b5c701333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b5c7013337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b76bb988c3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Construction 1 divides the message into s-bit blocks and maps each block to a bounded Dyck path of length m, using the current RDS layer to select the correct table. Since each path is “safe,” the RDS remains bounded (dis(x)≤3), which enforces strongly (4,1) windows. The achieved rate is s/m and improves as m grows. </a:t>
            </a:r>
            <a:endParaRPr/>
          </a:p>
        </p:txBody>
      </p:sp>
      <p:sp>
        <p:nvSpPr>
          <p:cNvPr id="249" name="Google Shape;249;g3b76bb988c3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b76bb988c3_1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00">
                <a:solidFill>
                  <a:schemeClr val="dk1"/>
                </a:solidFill>
              </a:rPr>
              <a:t>Lemma 1 ensures enough paths exist for a chosen s, so you can pick m to cover all s-bit blocks. As m increases, s/m approaches the capacity reported for strongly (4,1). Practically, large s means larger tables; the paper also proposes a small state-graph encoder with fixed out-degree and distinct edge labels to keep things lightweight.</a:t>
            </a:r>
            <a:endParaRPr/>
          </a:p>
        </p:txBody>
      </p:sp>
      <p:sp>
        <p:nvSpPr>
          <p:cNvPr id="256" name="Google Shape;256;g3b76bb988c3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b76bb988c3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summarize the paper’s contributions: Lemma 1 gives the combinatorial backbone—it shows the number of bounded Dyck paths grows like Fibonacci, so as m increases, we have enough paths to encode all s-bit blocks. Construction 1 uses this by splitting the message into s-bit blocks, mapping each block to a Dyck path of length m via lookup tables, and encoding sequentially while monitoring the RDS layer. This guarantees strongly (4,1)-local balance because dis(x) stays within 3.</a:t>
            </a:r>
            <a:endParaRPr/>
          </a:p>
        </p:txBody>
      </p:sp>
      <p:sp>
        <p:nvSpPr>
          <p:cNvPr id="263" name="Google Shape;263;g3b76bb988c3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b76bb988c3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3b76bb988c3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b76bb988c3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3b76bb988c3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b76bb988c3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3b76bb988c3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b5c7013337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g3b5c7013337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b5c7013337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3b5c7013337_3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b5c701333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“Vì sao bỗng dưng đi đếm số chuỗi hợp lệ?”</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“Phần này tương ứng Section V của paper: thay vì coding trực tiếp, tác giả thử </a:t>
            </a:r>
            <a:r>
              <a:rPr b="1" lang="en">
                <a:solidFill>
                  <a:schemeClr val="dk1"/>
                </a:solidFill>
              </a:rPr>
              <a:t>đếm chính xác</a:t>
            </a:r>
            <a:r>
              <a:rPr lang="en">
                <a:solidFill>
                  <a:schemeClr val="dk1"/>
                </a:solidFill>
              </a:rPr>
              <a:t> số chuỗi (6,1)-locally balanced, ký hiệu fn=∣Σn(6,1).”</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“Có 2 lý do chính: (1) </a:t>
            </a:r>
            <a:r>
              <a:rPr b="1" lang="en">
                <a:solidFill>
                  <a:schemeClr val="dk1"/>
                </a:solidFill>
              </a:rPr>
              <a:t>sanity-check capacity</a:t>
            </a:r>
            <a:r>
              <a:rPr lang="en">
                <a:solidFill>
                  <a:schemeClr val="dk1"/>
                </a:solidFill>
              </a:rPr>
              <a:t> (nếu đếm được fn​ thì suy ra tốc độ tăng và capacity), và (2) hy vọng từ công thức đếm sẽ gợi ý </a:t>
            </a:r>
            <a:r>
              <a:rPr b="1" lang="en">
                <a:solidFill>
                  <a:schemeClr val="dk1"/>
                </a:solidFill>
              </a:rPr>
              <a:t>chiến lược coding kiểu enumerative</a:t>
            </a:r>
            <a:r>
              <a:rPr lang="en">
                <a:solidFill>
                  <a:schemeClr val="dk1"/>
                </a:solidFill>
              </a:rPr>
              <a:t> giống constrained codes truyền thống—dù paper cũng nói là chưa ra coding scheme ngay.”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“Nên Case B là một ‘nhánh nghiên cứu bổ trợ’: giúp hiểu cấu trúc bài toán, và kiểm tra consistency với Table capacity của Gabrys et al.”</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Transition:</a:t>
            </a:r>
            <a:r>
              <a:rPr lang="en">
                <a:solidFill>
                  <a:schemeClr val="dk1"/>
                </a:solidFill>
              </a:rPr>
              <a:t> “Để đếm fn​ một cách thực dụng, cách dễ nhất là DP theo suffix.”</a:t>
            </a:r>
            <a:endParaRPr/>
          </a:p>
        </p:txBody>
      </p:sp>
      <p:sp>
        <p:nvSpPr>
          <p:cNvPr id="308" name="Google Shape;308;g3b5c7013337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b5c701333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DP đếm chuỗi hợp lệ, complexity, và ý nghĩa dãy fn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“DP ở đây dùng ý tưởng rất chuẩn cho sliding-window constraints: state là </a:t>
            </a:r>
            <a:r>
              <a:rPr b="1" lang="en">
                <a:solidFill>
                  <a:schemeClr val="dk1"/>
                </a:solidFill>
              </a:rPr>
              <a:t>(ℓ−1)-bit suffix</a:t>
            </a:r>
            <a:r>
              <a:rPr lang="en">
                <a:solidFill>
                  <a:schemeClr val="dk1"/>
                </a:solidFill>
              </a:rPr>
              <a:t>. Với ℓ=6 thì state dài 5 bits → </a:t>
            </a:r>
            <a:r>
              <a:rPr b="1" lang="en">
                <a:solidFill>
                  <a:schemeClr val="dk1"/>
                </a:solidFill>
              </a:rPr>
              <a:t>32 trạng thái</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“Transition: từ state hiện tại, thử append bit 0/1; chỉ cho phép nếu cửa sổ 6 bits mới tạo ra có weight trong [ℓ/2−δ,ℓ/2+δ]=[2,4].”</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 đó đếm được số chuỗi hợp lệ độ dài n trong O(n⋅2ℓ−1). Với ℓ=6 thì rất nhẹ.”</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“Bảng fn​ bên phải cho thấy tăng trưởng nhanh nhưng không phải 2^n → đúng trực giác vì constraint làm giảm số lượng chuỗi.”</a:t>
            </a:r>
            <a:br>
              <a:rPr lang="en">
                <a:solidFill>
                  <a:schemeClr val="dk1"/>
                </a:solidFill>
              </a:rPr>
            </a:b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Điểm nhấn để ghi điểm ‘advanced work’: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“DP này là </a:t>
            </a:r>
            <a:r>
              <a:rPr i="1" lang="en">
                <a:solidFill>
                  <a:schemeClr val="dk1"/>
                </a:solidFill>
              </a:rPr>
              <a:t>cách kiểm chứng</a:t>
            </a:r>
            <a:r>
              <a:rPr lang="en">
                <a:solidFill>
                  <a:schemeClr val="dk1"/>
                </a:solidFill>
              </a:rPr>
              <a:t> recurrence và </a:t>
            </a:r>
            <a:r>
              <a:rPr i="1" lang="en">
                <a:solidFill>
                  <a:schemeClr val="dk1"/>
                </a:solidFill>
              </a:rPr>
              <a:t>đối chiếu</a:t>
            </a:r>
            <a:r>
              <a:rPr lang="en">
                <a:solidFill>
                  <a:schemeClr val="dk1"/>
                </a:solidFill>
              </a:rPr>
              <a:t> với capacity; nó cũng là nền cho transfer-matrix (slide sau).”</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Transition:</a:t>
            </a:r>
            <a:r>
              <a:rPr lang="en">
                <a:solidFill>
                  <a:schemeClr val="dk1"/>
                </a:solidFill>
              </a:rPr>
              <a:t> “Từ dãy đếm này, paper chứng minh được một recurrence tuyến tính bậc 12: Theorem 2.”</a:t>
            </a:r>
            <a:endParaRPr/>
          </a:p>
        </p:txBody>
      </p:sp>
      <p:sp>
        <p:nvSpPr>
          <p:cNvPr id="314" name="Google Shape;314;g3b5c7013337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b2bff2722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b2bff2722b_2_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b5c7013337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Theorem 2 là gì, nó cho mình cái gì, và bạn verify nó ra sao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“Theorem 2 nói rằng fnf_nfn​ thỏa một </a:t>
            </a:r>
            <a:r>
              <a:rPr b="1" lang="en">
                <a:solidFill>
                  <a:schemeClr val="dk1"/>
                </a:solidFill>
              </a:rPr>
              <a:t>linear recurrence</a:t>
            </a:r>
            <a:r>
              <a:rPr lang="en">
                <a:solidFill>
                  <a:schemeClr val="dk1"/>
                </a:solidFill>
              </a:rPr>
              <a:t>:</a:t>
            </a:r>
            <a:br>
              <a:rPr lang="en">
                <a:solidFill>
                  <a:schemeClr val="dk1"/>
                </a:solidFill>
              </a:rPr>
            </a:br>
            <a:r>
              <a:rPr lang="en">
                <a:solidFill>
                  <a:schemeClr val="dk1"/>
                </a:solidFill>
              </a:rPr>
              <a:t> fn+12=fn+11+fn+10+fn+9−fn+6−fn+4−fn+3+fn”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“Thông điệp quan trọng không phải là thuộc công thức, mà là: </a:t>
            </a:r>
            <a:r>
              <a:rPr b="1" lang="en">
                <a:solidFill>
                  <a:schemeClr val="dk1"/>
                </a:solidFill>
              </a:rPr>
              <a:t>(6,1)-LB có cấu trúc đủ ‘hữu hạn bộ nhớ’ để dẫn tới recurrence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“Proof trong paper chia thành nhiều lemma dựa trên </a:t>
            </a:r>
            <a:r>
              <a:rPr b="1" lang="en">
                <a:solidFill>
                  <a:schemeClr val="dk1"/>
                </a:solidFill>
              </a:rPr>
              <a:t>đếm theo prefix</a:t>
            </a:r>
            <a:r>
              <a:rPr lang="en">
                <a:solidFill>
                  <a:schemeClr val="dk1"/>
                </a:solidFill>
              </a:rPr>
              <a:t> fn(z) và các phép ánh xạ/puncturing kiểu ‘thêm prefix 111’ hoặc ‘000’ để tạo song ánh giữa các tập con hợp lệ.”</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“Trong phần implementation, mình không re-prove từng lemma trên slide (sẽ rất dài), mà làm </a:t>
            </a:r>
            <a:r>
              <a:rPr b="1" lang="en">
                <a:solidFill>
                  <a:schemeClr val="dk1"/>
                </a:solidFill>
              </a:rPr>
              <a:t>verification</a:t>
            </a:r>
            <a:r>
              <a:rPr lang="en">
                <a:solidFill>
                  <a:schemeClr val="dk1"/>
                </a:solidFill>
              </a:rPr>
              <a:t>: dùng DP tính fn​ rồi kiểm tra recurrence đúng trên một dải n đủ lớn. Nếu recurrence đúng, nó là bằng chứng mạnh rằng logic đếm trong paper consistent.”</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Transition:</a:t>
            </a:r>
            <a:r>
              <a:rPr lang="en">
                <a:solidFill>
                  <a:schemeClr val="dk1"/>
                </a:solidFill>
              </a:rPr>
              <a:t> “Và từ recurrence/DP, ta suy ra capacity bằng transfer matrix—đây là bridge quay lại Section II của paper.”</a:t>
            </a:r>
            <a:endParaRPr/>
          </a:p>
        </p:txBody>
      </p:sp>
      <p:sp>
        <p:nvSpPr>
          <p:cNvPr id="333" name="Google Shape;333;g3b5c7013337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b5c701333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capacity liên hệ spectral radius / transfer matrix và kết quả khớp paper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“Với sliding-window constraints, đếm số chuỗi hợp lệ có thể viết dưới dạng nhân ma trận: vector counts theo state nhân với adjacency/transfer matrix.”</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“Capacity C(ℓ,δ) về bản chất là log⁡2(λ) với λ là </a:t>
            </a:r>
            <a:r>
              <a:rPr b="1" lang="en">
                <a:solidFill>
                  <a:schemeClr val="dk1"/>
                </a:solidFill>
              </a:rPr>
              <a:t>spectral radius</a:t>
            </a:r>
            <a:r>
              <a:rPr lang="en">
                <a:solidFill>
                  <a:schemeClr val="dk1"/>
                </a:solidFill>
              </a:rPr>
              <a:t> của matrix đó (tương ứng cách paper nhắc lại từ Gabrys et al.).”</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“Khi mình tính cho (6,1) thì thu được capacity khớp khoảng ~0.841 như bảng trong paper.”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“Điểm muốn chốt: Section V không chỉ là ‘đếm cho vui’, mà nó </a:t>
            </a:r>
            <a:r>
              <a:rPr b="1" lang="en">
                <a:solidFill>
                  <a:schemeClr val="dk1"/>
                </a:solidFill>
              </a:rPr>
              <a:t>xác nhận</a:t>
            </a:r>
            <a:r>
              <a:rPr lang="en">
                <a:solidFill>
                  <a:schemeClr val="dk1"/>
                </a:solidFill>
              </a:rPr>
              <a:t> capacity và cho thêm công cụ kiểm thử/đối chiếu cho các scheme ở Section IV.”</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Transition sang Section IV:</a:t>
            </a:r>
            <a:r>
              <a:rPr lang="en">
                <a:solidFill>
                  <a:schemeClr val="dk1"/>
                </a:solidFill>
              </a:rPr>
              <a:t> “Giờ quay lại mục tiêu chính của paper: </a:t>
            </a:r>
            <a:r>
              <a:rPr i="1" lang="en">
                <a:solidFill>
                  <a:schemeClr val="dk1"/>
                </a:solidFill>
              </a:rPr>
              <a:t>coding scheme</a:t>
            </a:r>
            <a:r>
              <a:rPr lang="en">
                <a:solidFill>
                  <a:schemeClr val="dk1"/>
                </a:solidFill>
              </a:rPr>
              <a:t> cho locally balanced constraints, tức Section IV.”</a:t>
            </a:r>
            <a:endParaRPr/>
          </a:p>
        </p:txBody>
      </p:sp>
      <p:sp>
        <p:nvSpPr>
          <p:cNvPr id="372" name="Google Shape;372;g3b5c7013337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b5c7013337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100"/>
              <a:buNone/>
            </a:pPr>
            <a:r>
              <a:rPr b="1" lang="en" sz="1300">
                <a:solidFill>
                  <a:schemeClr val="dk1"/>
                </a:solidFill>
              </a:rPr>
              <a:t>Slide 31 — </a:t>
            </a:r>
            <a:r>
              <a:rPr b="1" i="1" lang="en" sz="1300">
                <a:solidFill>
                  <a:schemeClr val="dk1"/>
                </a:solidFill>
              </a:rPr>
              <a:t>Case C: (ℓ,δ) General coding</a:t>
            </a:r>
            <a:endParaRPr b="1" i="1" sz="1300">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Vì sao Section IV cần thiết, và gap so với ‘strongly locally balanced’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“Phần trước (strongly LB) có scheme rate ~0.667 cho (≥4,1), nhưng với locally balanced ‘chuẩn’ thì capacity cao hơn (ví dụ ℓ=8,δ=1 ~0.824).”</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“Vì vậy Section IV cố làm một framework ‘tổng quát’: cho ℓ,δ cố định, tìm scheme có rate càng gần capacity càng tốt.”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“Ý tưởng: biến bài toán coding thành bài toán </a:t>
            </a:r>
            <a:r>
              <a:rPr b="1" lang="en">
                <a:solidFill>
                  <a:schemeClr val="dk1"/>
                </a:solidFill>
              </a:rPr>
              <a:t>đi trong một đồ thị</a:t>
            </a:r>
            <a:r>
              <a:rPr lang="en">
                <a:solidFill>
                  <a:schemeClr val="dk1"/>
                </a:solidFill>
              </a:rPr>
              <a:t> sao cho mỗi bước có đủ nhiều lựa chọn để mã hóa s bits.”</a:t>
            </a:r>
            <a:endParaRPr/>
          </a:p>
        </p:txBody>
      </p:sp>
      <p:sp>
        <p:nvSpPr>
          <p:cNvPr id="427" name="Google Shape;427;g3b5c7013337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5c701333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định nghĩa Gm​ và trực giác “nối m-bit + m-bit”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“Đồ thị Gm​: mỗi đỉnh là một chuỗi nhị phân dài m. Có cạnh từ x→y nếu ghép xy (dài 2m) vẫn thỏa (ℓ,δ)-locally balanced.”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“Điểm kỹ thuật: chọn m≥ℓ−1 để khi trượt cửa sổ ℓ qua biên giữa x và y, thông tin suffix/prefix đủ để kiểm tra điều kiện.”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“Khi đã có đồ thị này, việc coding sẽ thành: đang ở đỉnh hiện tại v, chọn một cạnh đi ra tương ứng với block dữ liệu tiếp theo.”</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Chốt 1 câu:</a:t>
            </a:r>
            <a:r>
              <a:rPr lang="en">
                <a:solidFill>
                  <a:schemeClr val="dk1"/>
                </a:solidFill>
              </a:rPr>
              <a:t> “Đây là cách ‘chuyển coding → graph navigation’.”</a:t>
            </a:r>
            <a:endParaRPr/>
          </a:p>
        </p:txBody>
      </p:sp>
      <p:sp>
        <p:nvSpPr>
          <p:cNvPr id="433" name="Google Shape;433;g3b5c7013337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b5c7013337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pruning để đảm bảo “mỗi state có đủ lựa chọn”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“Ta muốn mọi đỉnh còn lại có </a:t>
            </a:r>
            <a:r>
              <a:rPr b="1" lang="en">
                <a:solidFill>
                  <a:schemeClr val="dk1"/>
                </a:solidFill>
              </a:rPr>
              <a:t>out-degree ≥ 2^{s}</a:t>
            </a:r>
            <a:r>
              <a:rPr lang="en">
                <a:solidFill>
                  <a:schemeClr val="dk1"/>
                </a:solidFill>
              </a:rPr>
              <a:t> để mã hóa được s bits mỗi bước (nếu slide đang hiển thị ‘2s’ thì bạn nói rõ là ‘hai mũ s’ theo logic mã hóa bits).”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“Algorithm 1 làm kiểu ‘k-core pruning’: xóa các đỉnh không đủ degree, lặp lại đến khi ổn định.”</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“Nếu đồ thị rỗng thì giảm s xuống và thử lại → cuối cùng ra subgraph nơi </a:t>
            </a:r>
            <a:r>
              <a:rPr b="1" lang="en">
                <a:solidFill>
                  <a:schemeClr val="dk1"/>
                </a:solidFill>
              </a:rPr>
              <a:t>min out-degree</a:t>
            </a:r>
            <a:r>
              <a:rPr lang="en">
                <a:solidFill>
                  <a:schemeClr val="dk1"/>
                </a:solidFill>
              </a:rPr>
              <a:t> đủ lớn.”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“Đây là trade-off: s càng lớn thì rate cao hơn, nhưng pruning mạnh quá thì graph rỗng hoặc rất nhỏ.”</a:t>
            </a:r>
            <a:br>
              <a:rPr lang="en">
                <a:solidFill>
                  <a:schemeClr val="dk1"/>
                </a:solidFill>
              </a:rPr>
            </a:b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Điểm phản biện (ghi điểm hiểu sâu):</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“Giới hạn thực tế là kích thước đồ thị tăng theo 2^m, nên cách này hợp cho ℓ nhỏ/vừa; ℓ lớn thì phải có thủ thuật khác (symmetry, automata minimization, enumerative coding…).”</a:t>
            </a:r>
            <a:endParaRPr/>
          </a:p>
        </p:txBody>
      </p:sp>
      <p:sp>
        <p:nvSpPr>
          <p:cNvPr id="440" name="Google Shape;440;g3b5c7013337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b5c7013337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mô tả encoding/decoding ở mức “ai cũng hiểu”</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“Sau khi chạy Algorithm 1 cho nhiều m, ta chọn cặp (s′,m′) tối ưu theo rate s′/m′.”</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“Encoding: chia message thành các block dài s′s's′ bits.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Block đầu map vào một đỉnh khởi tạo.</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Mỗi block sau map vào </a:t>
            </a:r>
            <a:r>
              <a:rPr b="1" lang="en">
                <a:solidFill>
                  <a:schemeClr val="dk1"/>
                </a:solidFill>
              </a:rPr>
              <a:t>một cạnh đi ra</a:t>
            </a:r>
            <a:r>
              <a:rPr lang="en">
                <a:solidFill>
                  <a:schemeClr val="dk1"/>
                </a:solidFill>
              </a:rPr>
              <a:t> từ đỉnh hiện tại.</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Nhờ min out-degree ≥ 2^{s'}, ta luôn có đủ cạnh để gán one-to-one cho mọi block.”</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“Output là chuỗi dài k·m’ bits (ghép các m’-bit). Điều kiện locally balanced được đảm bảo vì mọi bước nối đều hợp lệ theo định nghĩa cạnh.”</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“Decoding: đi ngược lại theo path (vì mapping edge↔block đã cố định), nên khôi phục lại từng block.”</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Câu chốt:</a:t>
            </a:r>
            <a:r>
              <a:rPr lang="en">
                <a:solidFill>
                  <a:schemeClr val="dk1"/>
                </a:solidFill>
              </a:rPr>
              <a:t> “Construction 3 là ‘table-based constrained encoder’ xây trên subgraph có out-degree đủ lớn.</a:t>
            </a:r>
            <a:endParaRPr/>
          </a:p>
        </p:txBody>
      </p:sp>
      <p:sp>
        <p:nvSpPr>
          <p:cNvPr id="447" name="Google Shape;447;g3b5c7013337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b5c701333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Mục tiêu nói:</a:t>
            </a:r>
            <a:r>
              <a:rPr lang="en">
                <a:solidFill>
                  <a:schemeClr val="dk1"/>
                </a:solidFill>
              </a:rPr>
              <a:t> kết quả thực nghiệm + ý nghĩa ‘sweet spot’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“Đây là dữ liệu cho ℓ=8, δ=1: rate đạt đỉnh khoảng </a:t>
            </a:r>
            <a:r>
              <a:rPr b="1" lang="en">
                <a:solidFill>
                  <a:schemeClr val="dk1"/>
                </a:solidFill>
              </a:rPr>
              <a:t>10/13 ≈ 0.769</a:t>
            </a:r>
            <a:r>
              <a:rPr lang="en">
                <a:solidFill>
                  <a:schemeClr val="dk1"/>
                </a:solidFill>
              </a:rPr>
              <a:t> tại m=13, và số đỉnh còn lại khoảng 2222.”</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“Capacity lý thuyết là ~0.824 (đường tham chiếu), nên scheme này còn gap nhưng đã vượt xa các scheme đơn giản.”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“Ý nghĩa quan trọng: m tăng không phải lúc nào rate cũng tăng; vì pruning làm graph ‘mỏng’ đi. Ta phải chọn điểm cân bằng giữa rate và độ phức tạp.”</a:t>
            </a:r>
            <a:endParaRPr/>
          </a:p>
        </p:txBody>
      </p:sp>
      <p:sp>
        <p:nvSpPr>
          <p:cNvPr id="492" name="Google Shape;492;g3b5c7013337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5c7013337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Mục tiêu nói:</a:t>
            </a:r>
            <a:r>
              <a:rPr lang="en">
                <a:solidFill>
                  <a:schemeClr val="dk1"/>
                </a:solidFill>
              </a:rPr>
              <a:t> kết luận kỹ thuật + thông điệp cho assessor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“Từ curve, ‘sweet spot’ là chỗ rate cao nhưng graph vẫn đủ lớn để mapping/lookup không quá nặng.”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“Trong implementation thực tế, chọn m không chỉ theo rate mà còn theo: RAM lưu table, thời gian build graph, và độ ổn định khi decode.”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“Đây là phần mở cho future work: thay vì build graph brute-force, có thể dùng mô hình automaton/De Bruijn subgraph + thuật toán tìm core nhanh hơn, hoặc enumerative coding để giảm phụ thuộc vào table.”</a:t>
            </a:r>
            <a:br>
              <a:rPr lang="en">
                <a:solidFill>
                  <a:schemeClr val="dk1"/>
                </a:solidFill>
              </a:rPr>
            </a:br>
            <a:endParaRPr>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Kết câu:</a:t>
            </a:r>
            <a:r>
              <a:rPr lang="en">
                <a:solidFill>
                  <a:schemeClr val="dk1"/>
                </a:solidFill>
              </a:rPr>
              <a:t> “Section IV cho encoder gần-capacity hơn cho locally balanced; Section V cung cấp công cụ đếm/kiểm chứng để tin rằng các con số và capacity là đúng.”</a:t>
            </a:r>
            <a:endParaRPr/>
          </a:p>
        </p:txBody>
      </p:sp>
      <p:sp>
        <p:nvSpPr>
          <p:cNvPr id="500" name="Google Shape;500;g3b5c7013337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b5c7013337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SzPts val="1100"/>
              <a:buNone/>
            </a:pPr>
            <a:r>
              <a:rPr lang="en" sz="1050">
                <a:solidFill>
                  <a:schemeClr val="dk1"/>
                </a:solidFill>
              </a:rPr>
              <a:t>For future work, can focus on three directions. First, optimize the maximum-clique step and pruning so the pipeline scales to larger n and tighter distance thresholds. Second, consider mixed-weight codebooks when odd minimum distances are required. Third—and most importantly—implement strongly locally balanced encoding and validation, so balance is guaranteed across all even window lengths up to ℓ, matching the paper’s strong setting.</a:t>
            </a:r>
            <a:endParaRPr sz="1050">
              <a:solidFill>
                <a:schemeClr val="dk1"/>
              </a:solidFill>
            </a:endParaRPr>
          </a:p>
          <a:p>
            <a:pPr indent="0" lvl="0" marL="0" rtl="0" algn="l">
              <a:lnSpc>
                <a:spcPct val="100000"/>
              </a:lnSpc>
              <a:spcBef>
                <a:spcPts val="0"/>
              </a:spcBef>
              <a:spcAft>
                <a:spcPts val="0"/>
              </a:spcAft>
              <a:buSzPts val="1100"/>
              <a:buNone/>
            </a:pPr>
            <a:r>
              <a:t/>
            </a:r>
            <a:endParaRPr/>
          </a:p>
        </p:txBody>
      </p:sp>
      <p:sp>
        <p:nvSpPr>
          <p:cNvPr id="507" name="Google Shape;507;g3b5c7013337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b5c701333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3b5c701333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2bff2722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3b2bff2722b_2_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b58451fc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b58451fc0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b58451fc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3b58451fc0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75cbe1d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Encoding Algorithm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Construction 2 operates as a </a:t>
            </a:r>
            <a:r>
              <a:rPr b="1" lang="en">
                <a:solidFill>
                  <a:schemeClr val="dk1"/>
                </a:solidFill>
              </a:rPr>
              <a:t>state machine</a:t>
            </a:r>
            <a:r>
              <a:rPr lang="en">
                <a:solidFill>
                  <a:schemeClr val="dk1"/>
                </a:solidFill>
              </a:rPr>
              <a:t> that converts each </a:t>
            </a:r>
            <a:r>
              <a:rPr b="1" lang="en">
                <a:solidFill>
                  <a:schemeClr val="dk1"/>
                </a:solidFill>
              </a:rPr>
              <a:t>2-bit input block</a:t>
            </a:r>
            <a:r>
              <a:rPr lang="en">
                <a:solidFill>
                  <a:schemeClr val="dk1"/>
                </a:solidFill>
              </a:rPr>
              <a:t> into a </a:t>
            </a:r>
            <a:r>
              <a:rPr b="1" lang="en">
                <a:solidFill>
                  <a:schemeClr val="dk1"/>
                </a:solidFill>
              </a:rPr>
              <a:t>3-bit output</a:t>
            </a:r>
            <a:r>
              <a:rPr lang="en">
                <a:solidFill>
                  <a:schemeClr val="dk1"/>
                </a:solidFill>
              </a:rPr>
              <a:t>, while controlling the balance of the sequence.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process starts with </a:t>
            </a:r>
            <a:r>
              <a:rPr b="1" lang="en">
                <a:solidFill>
                  <a:schemeClr val="dk1"/>
                </a:solidFill>
              </a:rPr>
              <a:t>RDS = 0</a:t>
            </a:r>
            <a:r>
              <a:rPr lang="en">
                <a:solidFill>
                  <a:schemeClr val="dk1"/>
                </a:solidFill>
              </a:rPr>
              <a:t> and the initial state </a:t>
            </a:r>
            <a:r>
              <a:rPr b="1" lang="en">
                <a:solidFill>
                  <a:schemeClr val="dk1"/>
                </a:solidFill>
              </a:rPr>
              <a:t>0⁺</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input data stream is divided into </a:t>
            </a:r>
            <a:r>
              <a:rPr b="1" lang="en">
                <a:solidFill>
                  <a:schemeClr val="dk1"/>
                </a:solidFill>
              </a:rPr>
              <a:t>2-bit blocks</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each 2-bit block, the encoder:</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Selects </a:t>
            </a:r>
            <a:r>
              <a:rPr b="1" lang="en">
                <a:solidFill>
                  <a:schemeClr val="dk1"/>
                </a:solidFill>
              </a:rPr>
              <a:t>one of four valid state transitions</a:t>
            </a:r>
            <a:r>
              <a:rPr lang="en">
                <a:solidFill>
                  <a:schemeClr val="dk1"/>
                </a:solidFill>
              </a:rPr>
              <a:t> from the current state.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Outputs the corresponding </a:t>
            </a:r>
            <a:r>
              <a:rPr b="1" lang="en">
                <a:solidFill>
                  <a:schemeClr val="dk1"/>
                </a:solidFill>
              </a:rPr>
              <a:t>3-bit binary sequence</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Updates to the next state according to the state transition diagram.</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all blocks are processed, </a:t>
            </a:r>
            <a:r>
              <a:rPr b="1" lang="en">
                <a:solidFill>
                  <a:schemeClr val="dk1"/>
                </a:solidFill>
              </a:rPr>
              <a:t>one final bit</a:t>
            </a:r>
            <a:r>
              <a:rPr lang="en">
                <a:solidFill>
                  <a:schemeClr val="dk1"/>
                </a:solidFill>
              </a:rPr>
              <a:t> (0 or 1) is appended based on the ending state to ensure the </a:t>
            </a:r>
            <a:r>
              <a:rPr b="1" lang="en">
                <a:solidFill>
                  <a:schemeClr val="dk1"/>
                </a:solidFill>
              </a:rPr>
              <a:t>RDS remains within the range [−2,1][-2, 1][−2,1]</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Decoding Algorithm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decoding algorithm relies on the </a:t>
            </a:r>
            <a:r>
              <a:rPr b="1" lang="en">
                <a:solidFill>
                  <a:schemeClr val="dk1"/>
                </a:solidFill>
              </a:rPr>
              <a:t>uniqueness of state transitions</a:t>
            </a:r>
            <a:r>
              <a:rPr lang="en">
                <a:solidFill>
                  <a:schemeClr val="dk1"/>
                </a:solidFill>
              </a:rPr>
              <a:t> to accurately recover the original data.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Using the </a:t>
            </a:r>
            <a:r>
              <a:rPr b="1" lang="en">
                <a:solidFill>
                  <a:schemeClr val="dk1"/>
                </a:solidFill>
              </a:rPr>
              <a:t>RDS of the first 3k bits</a:t>
            </a:r>
            <a:r>
              <a:rPr lang="en">
                <a:solidFill>
                  <a:schemeClr val="dk1"/>
                </a:solidFill>
              </a:rPr>
              <a:t> and the </a:t>
            </a:r>
            <a:r>
              <a:rPr b="1" lang="en">
                <a:solidFill>
                  <a:schemeClr val="dk1"/>
                </a:solidFill>
              </a:rPr>
              <a:t>final appended bit</a:t>
            </a:r>
            <a:r>
              <a:rPr lang="en">
                <a:solidFill>
                  <a:schemeClr val="dk1"/>
                </a:solidFill>
              </a:rPr>
              <a:t>, the decoder uniquely determines the </a:t>
            </a:r>
            <a:r>
              <a:rPr b="1" lang="en">
                <a:solidFill>
                  <a:schemeClr val="dk1"/>
                </a:solidFill>
              </a:rPr>
              <a:t>final state</a:t>
            </a:r>
            <a:r>
              <a:rPr lang="en">
                <a:solidFill>
                  <a:schemeClr val="dk1"/>
                </a:solidFill>
              </a:rPr>
              <a:t> of the encoder.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decoder then </a:t>
            </a:r>
            <a:r>
              <a:rPr b="1" lang="en">
                <a:solidFill>
                  <a:schemeClr val="dk1"/>
                </a:solidFill>
              </a:rPr>
              <a:t>traces the encoded sequence backward</a:t>
            </a:r>
            <a:r>
              <a:rPr lang="en">
                <a:solidFill>
                  <a:schemeClr val="dk1"/>
                </a:solidFill>
              </a:rPr>
              <a:t>, processing </a:t>
            </a:r>
            <a:r>
              <a:rPr b="1" lang="en">
                <a:solidFill>
                  <a:schemeClr val="dk1"/>
                </a:solidFill>
              </a:rPr>
              <a:t>3 bits at a time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Because each incoming transition to a state has a </a:t>
            </a:r>
            <a:r>
              <a:rPr b="1" lang="en">
                <a:solidFill>
                  <a:schemeClr val="dk1"/>
                </a:solidFill>
              </a:rPr>
              <a:t>distinct 3-bit label</a:t>
            </a:r>
            <a:r>
              <a:rPr lang="en">
                <a:solidFill>
                  <a:schemeClr val="dk1"/>
                </a:solidFill>
              </a:rPr>
              <a:t>, the decoder can:</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Precisely identify the original </a:t>
            </a:r>
            <a:r>
              <a:rPr b="1" lang="en">
                <a:solidFill>
                  <a:schemeClr val="dk1"/>
                </a:solidFill>
              </a:rPr>
              <a:t>2-bit input block</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Determine the </a:t>
            </a:r>
            <a:r>
              <a:rPr b="1" lang="en">
                <a:solidFill>
                  <a:schemeClr val="dk1"/>
                </a:solidFill>
              </a:rPr>
              <a:t>previous encoder state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process is repeated until the entire original data sequence is reconstructed.</a:t>
            </a:r>
            <a:endParaRPr>
              <a:solidFill>
                <a:schemeClr val="dk1"/>
              </a:solidFill>
            </a:endParaRPr>
          </a:p>
          <a:p>
            <a:pPr indent="0" lvl="0" marL="0" rtl="0" algn="l">
              <a:spcBef>
                <a:spcPts val="1200"/>
              </a:spcBef>
              <a:spcAft>
                <a:spcPts val="0"/>
              </a:spcAft>
              <a:buNone/>
            </a:pPr>
            <a:r>
              <a:t/>
            </a:r>
            <a:endParaRPr/>
          </a:p>
        </p:txBody>
      </p:sp>
      <p:sp>
        <p:nvSpPr>
          <p:cNvPr id="532" name="Google Shape;532;g3b75cbe1d9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b76fef375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are multiple states needed for the same 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each state only represented pure 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Many different transitions would flow into the same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Decoders would be unable to identify the previous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Strongly locally balanced data would be lost.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Therefore, FSM splits an RDS value into multiple sub-states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Distinguish different paths.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Ensure that the labels entering each state are unique.</a:t>
            </a:r>
            <a:endParaRPr/>
          </a:p>
          <a:p>
            <a:pPr indent="0" lvl="0" marL="0" rtl="0" algn="l">
              <a:spcBef>
                <a:spcPts val="0"/>
              </a:spcBef>
              <a:spcAft>
                <a:spcPts val="0"/>
              </a:spcAft>
              <a:buNone/>
            </a:pPr>
            <a:r>
              <a:t/>
            </a:r>
            <a:endParaRPr/>
          </a:p>
        </p:txBody>
      </p:sp>
      <p:sp>
        <p:nvSpPr>
          <p:cNvPr id="538" name="Google Shape;538;g3b76fef375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b76fef375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multiple states needed for the same RDS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each state only represented pure 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different transitions would flow into the same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Decoders would be unable to identify the previous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Strongly locally balanced data would be lost.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Therefore, FSM splits an RDS value into multiple sub-states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Distinguish different paths.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Ensure that the labels entering each state are unique.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value of RDS at 3i is constrained within the interval [−2, 1].”</a:t>
            </a:r>
            <a:endParaRPr/>
          </a:p>
        </p:txBody>
      </p:sp>
      <p:sp>
        <p:nvSpPr>
          <p:cNvPr id="546" name="Google Shape;546;g3b76fef375f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b76fef37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is for reference only.</a:t>
            </a:r>
            <a:br>
              <a:rPr lang="en"/>
            </a:br>
            <a:r>
              <a:rPr lang="en"/>
              <a:t>The table depends on increasing and decreasing trends</a:t>
            </a:r>
            <a:endParaRPr/>
          </a:p>
        </p:txBody>
      </p:sp>
      <p:sp>
        <p:nvSpPr>
          <p:cNvPr id="559" name="Google Shape;559;g3b76fef375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b76fef375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3b76fef375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b76fef375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3b76fef375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b76fef375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3b76fef375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b76fef375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3b76fef375f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b2bff2722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b2bff2722b_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b76fef375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3b76fef375f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b76fef375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3b76fef375f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b76fef375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b76fef375f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b75cbe1d9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3b75cbe1d95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b76fef375f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Mục tiêu nói (45–60s): “Chứng minh coverage + kết quả pass”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“Nhóm xây Golden Test Cases v1 cho ℓ=4, δ=1 gồm 3 cụm: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Basic LB Constraints: kiểm các điều kiện nền tảng (pass 5/5).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Paper Examples: đúng theo ví dụ paper (pass 4/4).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Advanced RLL: các case ‘khó’ liên quan run-length/edge behavior (pass 4/4).”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“Sau đó có v2 (Extended): thêm các bài random long sequences cho nhiều cấu hình (ví dụ ℓ=4,δ=1 và ℓ=8,δ=1…), chạy số lượng lớn test → cho thấy độ bền của code, không chỉ đúng vài ví dụ.”</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“Thông điệp chính: test coverage có hệ thống (edge cases, boundary conditions, paper examples, random sequences) và kết quả 100% pass.”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Nếu bạn cần 1 câu “chốt”: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“Slide này là bằng chứng progress + reproducibility cho phần ‘advanced work’.”</a:t>
            </a:r>
            <a:endParaRPr/>
          </a:p>
        </p:txBody>
      </p:sp>
      <p:sp>
        <p:nvSpPr>
          <p:cNvPr id="620" name="Google Shape;620;g3b76fef375f_2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b75cbe1d9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Mục tiêu nói (45–60s, chỉ khi bị hỏi hoặc nếu còn thời gian):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“Ngoài golden tests, nhóm làm </a:t>
            </a:r>
            <a:r>
              <a:rPr b="1" lang="en">
                <a:solidFill>
                  <a:schemeClr val="dk1"/>
                </a:solidFill>
              </a:rPr>
              <a:t>cross-check audit</a:t>
            </a:r>
            <a:r>
              <a:rPr lang="en">
                <a:solidFill>
                  <a:schemeClr val="dk1"/>
                </a:solidFill>
              </a:rPr>
              <a:t> giữa 2 implementation độc lập (M4 vs M2) để tránh ‘single point of failure’.”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“Phương pháp audit: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Sample size</a:t>
            </a:r>
            <a:r>
              <a:rPr lang="en">
                <a:solidFill>
                  <a:schemeClr val="dk1"/>
                </a:solidFill>
              </a:rPr>
              <a:t>: 1000 random strings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Params</a:t>
            </a:r>
            <a:r>
              <a:rPr lang="en">
                <a:solidFill>
                  <a:schemeClr val="dk1"/>
                </a:solidFill>
              </a:rPr>
              <a:t>: ℓ=8, δ=1</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Length range</a:t>
            </a:r>
            <a:r>
              <a:rPr lang="en">
                <a:solidFill>
                  <a:schemeClr val="dk1"/>
                </a:solidFill>
              </a:rPr>
              <a:t>: 10 → 20</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Distribution</a:t>
            </a:r>
            <a:r>
              <a:rPr lang="en">
                <a:solidFill>
                  <a:schemeClr val="dk1"/>
                </a:solidFill>
              </a:rPr>
              <a:t>: 50% unbiased + 50% skewed (để bắt các trường hợp lệch 0/1).”</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“Kết quả:</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1000 tests completed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267 valid (LB), 733 invalid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0 mismatches</a:t>
            </a:r>
            <a:r>
              <a:rPr lang="en">
                <a:solidFill>
                  <a:schemeClr val="dk1"/>
                </a:solidFill>
              </a:rPr>
              <a:t> → hai code đồng ý hoàn toàn.”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“Cross-check thêm với </a:t>
            </a:r>
            <a:r>
              <a:rPr b="1" lang="en">
                <a:solidFill>
                  <a:schemeClr val="dk1"/>
                </a:solidFill>
              </a:rPr>
              <a:t>golden cases</a:t>
            </a:r>
            <a:r>
              <a:rPr lang="en">
                <a:solidFill>
                  <a:schemeClr val="dk1"/>
                </a:solidFill>
              </a:rPr>
              <a:t>: 11 cases → </a:t>
            </a:r>
            <a:r>
              <a:rPr b="1" lang="en">
                <a:solidFill>
                  <a:schemeClr val="dk1"/>
                </a:solidFill>
              </a:rPr>
              <a:t>0 mismatches</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“Kết luận: </a:t>
            </a:r>
            <a:r>
              <a:rPr b="1" lang="en">
                <a:solidFill>
                  <a:schemeClr val="dk1"/>
                </a:solidFill>
              </a:rPr>
              <a:t>hai implementation là identical về behavior</a:t>
            </a:r>
            <a:r>
              <a:rPr lang="en">
                <a:solidFill>
                  <a:schemeClr val="dk1"/>
                </a:solidFill>
              </a:rPr>
              <a:t>, nên có thể tin vào phần đếm/constraint-check dùng trong các slide kỹ thuật.”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Câu chốt khi bị hỏi:</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“Bọn em không chỉ ‘pass test của mình’, mà còn </a:t>
            </a:r>
            <a:r>
              <a:rPr i="1" lang="en">
                <a:solidFill>
                  <a:schemeClr val="dk1"/>
                </a:solidFill>
              </a:rPr>
              <a:t>double-implementation cross-validated</a:t>
            </a:r>
            <a:r>
              <a:rPr lang="en">
                <a:solidFill>
                  <a:schemeClr val="dk1"/>
                </a:solidFill>
              </a:rPr>
              <a:t>.”</a:t>
            </a:r>
            <a:endParaRPr/>
          </a:p>
        </p:txBody>
      </p:sp>
      <p:sp>
        <p:nvSpPr>
          <p:cNvPr id="664" name="Google Shape;664;g3b75cbe1d95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b76fef375f_2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Slide này là phần </a:t>
            </a:r>
            <a:r>
              <a:rPr b="1" lang="en">
                <a:solidFill>
                  <a:schemeClr val="dk1"/>
                </a:solidFill>
              </a:rPr>
              <a:t>tổng kết kiểm chứng</a:t>
            </a:r>
            <a:r>
              <a:rPr lang="en">
                <a:solidFill>
                  <a:schemeClr val="dk1"/>
                </a:solidFill>
              </a:rPr>
              <a:t> cho toàn bộ phần Section IV và V mà nhóm trình bày.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Với </a:t>
            </a:r>
            <a:r>
              <a:rPr b="1" lang="en">
                <a:solidFill>
                  <a:schemeClr val="dk1"/>
                </a:solidFill>
              </a:rPr>
              <a:t>Construction 3</a:t>
            </a:r>
            <a:r>
              <a:rPr lang="en">
                <a:solidFill>
                  <a:schemeClr val="dk1"/>
                </a:solidFill>
              </a:rPr>
              <a:t>, nhóm đã tìm được các cặp (m,s)(m,s)(m,s) cho nhiều cấu hình ℓ khác nhau và tính rate tương ứng.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Với </a:t>
            </a:r>
            <a:r>
              <a:rPr b="1" lang="en">
                <a:solidFill>
                  <a:schemeClr val="dk1"/>
                </a:solidFill>
              </a:rPr>
              <a:t>capacity</a:t>
            </a:r>
            <a:r>
              <a:rPr lang="en">
                <a:solidFill>
                  <a:schemeClr val="dk1"/>
                </a:solidFill>
              </a:rPr>
              <a:t>, nhóm tính bằng transfer-matrix / eigenvalue và cho kết quả </a:t>
            </a:r>
            <a:r>
              <a:rPr b="1" lang="en">
                <a:solidFill>
                  <a:schemeClr val="dk1"/>
                </a:solidFill>
              </a:rPr>
              <a:t>khớp với paper</a:t>
            </a:r>
            <a:r>
              <a:rPr lang="en">
                <a:solidFill>
                  <a:schemeClr val="dk1"/>
                </a:solidFill>
              </a:rPr>
              <a:t> (ví dụ ℓ=6 và ℓ=8).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Với </a:t>
            </a:r>
            <a:r>
              <a:rPr b="1" lang="en">
                <a:solidFill>
                  <a:schemeClr val="dk1"/>
                </a:solidFill>
              </a:rPr>
              <a:t>Theorem 2 recurrence</a:t>
            </a:r>
            <a:r>
              <a:rPr lang="en">
                <a:solidFill>
                  <a:schemeClr val="dk1"/>
                </a:solidFill>
              </a:rPr>
              <a:t>, nhóm kiểm tra trên dải n và không có mismatch.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Cuối cùng, để tránh single point of failure, nhóm dùng </a:t>
            </a:r>
            <a:r>
              <a:rPr b="1" lang="en">
                <a:solidFill>
                  <a:schemeClr val="dk1"/>
                </a:solidFill>
              </a:rPr>
              <a:t>golden tests</a:t>
            </a:r>
            <a:r>
              <a:rPr lang="en">
                <a:solidFill>
                  <a:schemeClr val="dk1"/>
                </a:solidFill>
              </a:rPr>
              <a:t> và </a:t>
            </a:r>
            <a:r>
              <a:rPr b="1" lang="en">
                <a:solidFill>
                  <a:schemeClr val="dk1"/>
                </a:solidFill>
              </a:rPr>
              <a:t>cross-check giữa 2 implementation</a:t>
            </a:r>
            <a:r>
              <a:rPr lang="en">
                <a:solidFill>
                  <a:schemeClr val="dk1"/>
                </a:solidFill>
              </a:rPr>
              <a:t> độc lập—đều pass và 0 mismatch.</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Nên các con số rate/capacity trong phần kỹ thuật có thể tin cậy khi đem đi thảo luận hoặc mở rộng tiếp.</a:t>
            </a:r>
            <a:endParaRPr/>
          </a:p>
        </p:txBody>
      </p:sp>
      <p:sp>
        <p:nvSpPr>
          <p:cNvPr id="698" name="Google Shape;698;g3b76fef375f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b2bff2722b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3b2bff2722b_2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b2bff272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b2bff2722b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b2bff2722b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b2bff2722b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b2bff2722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b2bff2722b_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b2bff2722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3b2bff2722b_3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1165574" y="2939939"/>
            <a:ext cx="5431155" cy="129682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body"/>
          </p:nvPr>
        </p:nvSpPr>
        <p:spPr>
          <a:xfrm>
            <a:off x="430911" y="1207689"/>
            <a:ext cx="8280083" cy="323040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0" name="Google Shape;60;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63" name="Shape 63"/>
        <p:cNvGrpSpPr/>
        <p:nvPr/>
      </p:nvGrpSpPr>
      <p:grpSpPr>
        <a:xfrm>
          <a:off x="0" y="0"/>
          <a:ext cx="0" cy="0"/>
          <a:chOff x="0" y="0"/>
          <a:chExt cx="0" cy="0"/>
        </a:xfrm>
      </p:grpSpPr>
      <p:sp>
        <p:nvSpPr>
          <p:cNvPr id="64" name="Google Shape;64;p15"/>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1334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65" name="Google Shape;65;p15"/>
          <p:cNvSpPr/>
          <p:nvPr/>
        </p:nvSpPr>
        <p:spPr>
          <a:xfrm>
            <a:off x="842963" y="657225"/>
            <a:ext cx="7458075" cy="3829050"/>
          </a:xfrm>
          <a:custGeom>
            <a:rect b="b" l="l" r="r" t="t"/>
            <a:pathLst>
              <a:path extrusionOk="0" h="5105400" w="9944100">
                <a:moveTo>
                  <a:pt x="0" y="5105400"/>
                </a:moveTo>
                <a:lnTo>
                  <a:pt x="9944100" y="5105400"/>
                </a:lnTo>
                <a:lnTo>
                  <a:pt x="9944100" y="0"/>
                </a:lnTo>
                <a:lnTo>
                  <a:pt x="0" y="0"/>
                </a:lnTo>
                <a:lnTo>
                  <a:pt x="0" y="510540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66" name="Google Shape;66;p15"/>
          <p:cNvSpPr txBox="1"/>
          <p:nvPr>
            <p:ph type="title"/>
          </p:nvPr>
        </p:nvSpPr>
        <p:spPr>
          <a:xfrm>
            <a:off x="1165574" y="2939939"/>
            <a:ext cx="5431155" cy="129682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0" name="Shape 70"/>
        <p:cNvGrpSpPr/>
        <p:nvPr/>
      </p:nvGrpSpPr>
      <p:grpSpPr>
        <a:xfrm>
          <a:off x="0" y="0"/>
          <a:ext cx="0" cy="0"/>
          <a:chOff x="0" y="0"/>
          <a:chExt cx="0" cy="0"/>
        </a:xfrm>
      </p:grpSpPr>
      <p:sp>
        <p:nvSpPr>
          <p:cNvPr id="71" name="Google Shape;71;p16"/>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6" name="Shape 76"/>
        <p:cNvGrpSpPr/>
        <p:nvPr/>
      </p:nvGrpSpPr>
      <p:grpSpPr>
        <a:xfrm>
          <a:off x="0" y="0"/>
          <a:ext cx="0" cy="0"/>
          <a:chOff x="0" y="0"/>
          <a:chExt cx="0" cy="0"/>
        </a:xfrm>
      </p:grpSpPr>
      <p:sp>
        <p:nvSpPr>
          <p:cNvPr id="77" name="Google Shape;77;p17"/>
          <p:cNvSpPr txBox="1"/>
          <p:nvPr>
            <p:ph type="title"/>
          </p:nvPr>
        </p:nvSpPr>
        <p:spPr>
          <a:xfrm>
            <a:off x="1165574" y="2939939"/>
            <a:ext cx="5431155" cy="129682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9" name="Google Shape;79;p17"/>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0" name="Google Shape;80;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3" name="Shape 83"/>
        <p:cNvGrpSpPr/>
        <p:nvPr/>
      </p:nvGrpSpPr>
      <p:grpSpPr>
        <a:xfrm>
          <a:off x="0" y="0"/>
          <a:ext cx="0" cy="0"/>
          <a:chOff x="0" y="0"/>
          <a:chExt cx="0" cy="0"/>
        </a:xfrm>
      </p:grpSpPr>
      <p:sp>
        <p:nvSpPr>
          <p:cNvPr id="84" name="Google Shape;84;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p20"/>
          <p:cNvSpPr txBox="1"/>
          <p:nvPr>
            <p:ph type="title"/>
          </p:nvPr>
        </p:nvSpPr>
        <p:spPr>
          <a:xfrm>
            <a:off x="1165574" y="2939939"/>
            <a:ext cx="5431200" cy="129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20"/>
          <p:cNvSpPr txBox="1"/>
          <p:nvPr>
            <p:ph idx="1" type="body"/>
          </p:nvPr>
        </p:nvSpPr>
        <p:spPr>
          <a:xfrm>
            <a:off x="430911" y="1207689"/>
            <a:ext cx="8280000" cy="3230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2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0" name="Shape 100"/>
        <p:cNvGrpSpPr/>
        <p:nvPr/>
      </p:nvGrpSpPr>
      <p:grpSpPr>
        <a:xfrm>
          <a:off x="0" y="0"/>
          <a:ext cx="0" cy="0"/>
          <a:chOff x="0" y="0"/>
          <a:chExt cx="0" cy="0"/>
        </a:xfrm>
      </p:grpSpPr>
      <p:sp>
        <p:nvSpPr>
          <p:cNvPr id="101" name="Google Shape;101;p21"/>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2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6" name="Shape 106"/>
        <p:cNvGrpSpPr/>
        <p:nvPr/>
      </p:nvGrpSpPr>
      <p:grpSpPr>
        <a:xfrm>
          <a:off x="0" y="0"/>
          <a:ext cx="0" cy="0"/>
          <a:chOff x="0" y="0"/>
          <a:chExt cx="0" cy="0"/>
        </a:xfrm>
      </p:grpSpPr>
      <p:sp>
        <p:nvSpPr>
          <p:cNvPr id="107" name="Google Shape;107;p22"/>
          <p:cNvSpPr txBox="1"/>
          <p:nvPr>
            <p:ph type="title"/>
          </p:nvPr>
        </p:nvSpPr>
        <p:spPr>
          <a:xfrm>
            <a:off x="1165574" y="2939939"/>
            <a:ext cx="5431200" cy="129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0" i="0" sz="4700">
                <a:solidFill>
                  <a:srgbClr val="DFD1C2"/>
                </a:solidFill>
                <a:latin typeface="Palatino Linotype"/>
                <a:ea typeface="Palatino Linotype"/>
                <a:cs typeface="Palatino Linotype"/>
                <a:sym typeface="Palatino Linotyp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9" name="Google Shape;109;p2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0" name="Google Shape;110;p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3" name="Shape 113"/>
        <p:cNvGrpSpPr/>
        <p:nvPr/>
      </p:nvGrpSpPr>
      <p:grpSpPr>
        <a:xfrm>
          <a:off x="0" y="0"/>
          <a:ext cx="0" cy="0"/>
          <a:chOff x="0" y="0"/>
          <a:chExt cx="0" cy="0"/>
        </a:xfrm>
      </p:grpSpPr>
      <p:sp>
        <p:nvSpPr>
          <p:cNvPr id="114" name="Google Shape;114;p2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solidFill>
                  <a:srgbClr val="88888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2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46292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52" name="Google Shape;52;p13"/>
          <p:cNvSpPr txBox="1"/>
          <p:nvPr>
            <p:ph type="title"/>
          </p:nvPr>
        </p:nvSpPr>
        <p:spPr>
          <a:xfrm>
            <a:off x="1165574" y="2939939"/>
            <a:ext cx="5431155" cy="1296828"/>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0" i="0" sz="4700" u="none" cap="none" strike="noStrike">
                <a:solidFill>
                  <a:srgbClr val="DFD1C2"/>
                </a:solidFill>
                <a:latin typeface="Palatino Linotype"/>
                <a:ea typeface="Palatino Linotype"/>
                <a:cs typeface="Palatino Linotype"/>
                <a:sym typeface="Palatino Linotyp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430911" y="1207689"/>
            <a:ext cx="8280083" cy="3230404"/>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1400">
                <a:solidFill>
                  <a:srgbClr val="888888"/>
                </a:solidFill>
              </a:defRPr>
            </a:lvl1pPr>
            <a:lvl2pPr indent="0" lvl="1" algn="r">
              <a:spcBef>
                <a:spcPts val="0"/>
              </a:spcBef>
              <a:buNone/>
              <a:defRPr sz="1400">
                <a:solidFill>
                  <a:srgbClr val="888888"/>
                </a:solidFill>
              </a:defRPr>
            </a:lvl2pPr>
            <a:lvl3pPr indent="0" lvl="2" algn="r">
              <a:spcBef>
                <a:spcPts val="0"/>
              </a:spcBef>
              <a:buNone/>
              <a:defRPr sz="1400">
                <a:solidFill>
                  <a:srgbClr val="888888"/>
                </a:solidFill>
              </a:defRPr>
            </a:lvl3pPr>
            <a:lvl4pPr indent="0" lvl="3" algn="r">
              <a:spcBef>
                <a:spcPts val="0"/>
              </a:spcBef>
              <a:buNone/>
              <a:defRPr sz="1400">
                <a:solidFill>
                  <a:srgbClr val="888888"/>
                </a:solidFill>
              </a:defRPr>
            </a:lvl4pPr>
            <a:lvl5pPr indent="0" lvl="4" algn="r">
              <a:spcBef>
                <a:spcPts val="0"/>
              </a:spcBef>
              <a:buNone/>
              <a:defRPr sz="1400">
                <a:solidFill>
                  <a:srgbClr val="888888"/>
                </a:solidFill>
              </a:defRPr>
            </a:lvl5pPr>
            <a:lvl6pPr indent="0" lvl="5" algn="r">
              <a:spcBef>
                <a:spcPts val="0"/>
              </a:spcBef>
              <a:buNone/>
              <a:defRPr sz="1400">
                <a:solidFill>
                  <a:srgbClr val="888888"/>
                </a:solidFill>
              </a:defRPr>
            </a:lvl6pPr>
            <a:lvl7pPr indent="0" lvl="6" algn="r">
              <a:spcBef>
                <a:spcPts val="0"/>
              </a:spcBef>
              <a:buNone/>
              <a:defRPr sz="1400">
                <a:solidFill>
                  <a:srgbClr val="888888"/>
                </a:solidFill>
              </a:defRPr>
            </a:lvl7pPr>
            <a:lvl8pPr indent="0" lvl="7" algn="r">
              <a:spcBef>
                <a:spcPts val="0"/>
              </a:spcBef>
              <a:buNone/>
              <a:defRPr sz="1400">
                <a:solidFill>
                  <a:srgbClr val="888888"/>
                </a:solidFill>
              </a:defRPr>
            </a:lvl8pPr>
            <a:lvl9pPr indent="0" lvl="8"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e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9"/>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46292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 name="Google Shape;89;p19"/>
          <p:cNvSpPr txBox="1"/>
          <p:nvPr>
            <p:ph type="title"/>
          </p:nvPr>
        </p:nvSpPr>
        <p:spPr>
          <a:xfrm>
            <a:off x="1165574" y="2939939"/>
            <a:ext cx="5431200" cy="1296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rgbClr val="000000"/>
              </a:buClr>
              <a:buSzPts val="1100"/>
              <a:buFont typeface="Arial"/>
              <a:buNone/>
              <a:defRPr b="0" i="0" sz="4700" u="none" cap="none" strike="noStrike">
                <a:solidFill>
                  <a:srgbClr val="DFD1C2"/>
                </a:solidFill>
                <a:latin typeface="Palatino Linotype"/>
                <a:ea typeface="Palatino Linotype"/>
                <a:cs typeface="Palatino Linotype"/>
                <a:sym typeface="Palatino Linotype"/>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19"/>
          <p:cNvSpPr txBox="1"/>
          <p:nvPr>
            <p:ph idx="1" type="body"/>
          </p:nvPr>
        </p:nvSpPr>
        <p:spPr>
          <a:xfrm>
            <a:off x="430911" y="1207689"/>
            <a:ext cx="8280000" cy="32304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2pPr>
            <a:lvl3pPr indent="-228600" lvl="2" marL="13716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3pPr>
            <a:lvl4pPr indent="-228600" lvl="3" marL="18288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4pPr>
            <a:lvl5pPr indent="-228600" lvl="4" marL="22860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5pPr>
            <a:lvl6pPr indent="-228600" lvl="5" marL="27432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6pPr>
            <a:lvl7pPr indent="-228600" lvl="6" marL="32004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7pPr>
            <a:lvl8pPr indent="-228600" lvl="7" marL="36576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8pPr>
            <a:lvl9pPr indent="-228600" lvl="8" marL="4114800"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Calibri"/>
                <a:ea typeface="Calibri"/>
                <a:cs typeface="Calibri"/>
                <a:sym typeface="Calibri"/>
              </a:defRPr>
            </a:lvl9pPr>
          </a:lstStyle>
          <a:p/>
        </p:txBody>
      </p:sp>
      <p:sp>
        <p:nvSpPr>
          <p:cNvPr id="91" name="Google Shape;91;p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1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13.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7.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8.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sp>
        <p:nvSpPr>
          <p:cNvPr id="121" name="Google Shape;121;p24"/>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5E33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22" name="Google Shape;122;p24"/>
          <p:cNvSpPr/>
          <p:nvPr/>
        </p:nvSpPr>
        <p:spPr>
          <a:xfrm>
            <a:off x="250018" y="264325"/>
            <a:ext cx="8550712" cy="4614863"/>
          </a:xfrm>
          <a:custGeom>
            <a:rect b="b" l="l" r="r" t="t"/>
            <a:pathLst>
              <a:path extrusionOk="0" h="6153150" w="5286375">
                <a:moveTo>
                  <a:pt x="0" y="6153150"/>
                </a:moveTo>
                <a:lnTo>
                  <a:pt x="5286375" y="6153150"/>
                </a:lnTo>
                <a:lnTo>
                  <a:pt x="52863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23" name="Google Shape;123;p24"/>
          <p:cNvSpPr txBox="1"/>
          <p:nvPr>
            <p:ph type="title"/>
          </p:nvPr>
        </p:nvSpPr>
        <p:spPr>
          <a:xfrm>
            <a:off x="674113" y="527400"/>
            <a:ext cx="7746900" cy="1201800"/>
          </a:xfrm>
          <a:prstGeom prst="rect">
            <a:avLst/>
          </a:prstGeom>
          <a:noFill/>
          <a:ln>
            <a:noFill/>
          </a:ln>
        </p:spPr>
        <p:txBody>
          <a:bodyPr anchorCtr="0" anchor="t" bIns="0" lIns="0" spcFirstLastPara="1" rIns="0" wrap="square" tIns="125725">
            <a:spAutoFit/>
          </a:bodyPr>
          <a:lstStyle/>
          <a:p>
            <a:pPr indent="0" lvl="0" marL="12700" marR="0" rtl="0" algn="l">
              <a:lnSpc>
                <a:spcPct val="96116"/>
              </a:lnSpc>
              <a:spcBef>
                <a:spcPts val="0"/>
              </a:spcBef>
              <a:spcAft>
                <a:spcPts val="0"/>
              </a:spcAft>
              <a:buNone/>
            </a:pPr>
            <a:r>
              <a:rPr lang="en" sz="3900"/>
              <a:t>Coding Schemes for</a:t>
            </a:r>
            <a:endParaRPr sz="3900"/>
          </a:p>
          <a:p>
            <a:pPr indent="0" lvl="0" marL="12700" marR="139700" rtl="0" algn="l">
              <a:lnSpc>
                <a:spcPct val="80800"/>
              </a:lnSpc>
              <a:spcBef>
                <a:spcPts val="100"/>
              </a:spcBef>
              <a:spcAft>
                <a:spcPts val="0"/>
              </a:spcAft>
              <a:buNone/>
            </a:pPr>
            <a:r>
              <a:rPr lang="en" sz="3900"/>
              <a:t>Locally Balanced Constraints</a:t>
            </a:r>
            <a:endParaRPr sz="3900"/>
          </a:p>
        </p:txBody>
      </p:sp>
      <p:sp>
        <p:nvSpPr>
          <p:cNvPr id="124" name="Google Shape;124;p24"/>
          <p:cNvSpPr txBox="1"/>
          <p:nvPr/>
        </p:nvSpPr>
        <p:spPr>
          <a:xfrm>
            <a:off x="674113" y="1990500"/>
            <a:ext cx="2819400" cy="4737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en" sz="1500">
                <a:solidFill>
                  <a:srgbClr val="DFD1C2"/>
                </a:solidFill>
                <a:latin typeface="Trebuchet MS"/>
                <a:ea typeface="Trebuchet MS"/>
                <a:cs typeface="Trebuchet MS"/>
                <a:sym typeface="Trebuchet MS"/>
              </a:rPr>
              <a:t>Techniques ensuring balanced</a:t>
            </a:r>
            <a:endParaRPr sz="1500">
              <a:latin typeface="Trebuchet MS"/>
              <a:ea typeface="Trebuchet MS"/>
              <a:cs typeface="Trebuchet MS"/>
              <a:sym typeface="Trebuchet MS"/>
            </a:endParaRPr>
          </a:p>
          <a:p>
            <a:pPr indent="0" lvl="0" marL="12700" rtl="0" algn="l">
              <a:lnSpc>
                <a:spcPct val="100000"/>
              </a:lnSpc>
              <a:spcBef>
                <a:spcPts val="0"/>
              </a:spcBef>
              <a:spcAft>
                <a:spcPts val="0"/>
              </a:spcAft>
              <a:buNone/>
            </a:pPr>
            <a:r>
              <a:rPr lang="en" sz="1500">
                <a:solidFill>
                  <a:srgbClr val="DFD1C2"/>
                </a:solidFill>
                <a:latin typeface="Trebuchet MS"/>
                <a:ea typeface="Trebuchet MS"/>
                <a:cs typeface="Trebuchet MS"/>
                <a:sym typeface="Trebuchet MS"/>
              </a:rPr>
              <a:t>data encoding and error control</a:t>
            </a:r>
            <a:endParaRPr sz="1500">
              <a:latin typeface="Trebuchet MS"/>
              <a:ea typeface="Trebuchet MS"/>
              <a:cs typeface="Trebuchet MS"/>
              <a:sym typeface="Trebuchet MS"/>
            </a:endParaRPr>
          </a:p>
        </p:txBody>
      </p:sp>
      <p:sp>
        <p:nvSpPr>
          <p:cNvPr id="125" name="Google Shape;125;p24"/>
          <p:cNvSpPr txBox="1"/>
          <p:nvPr/>
        </p:nvSpPr>
        <p:spPr>
          <a:xfrm>
            <a:off x="674147" y="2873449"/>
            <a:ext cx="7796400" cy="704700"/>
          </a:xfrm>
          <a:prstGeom prst="rect">
            <a:avLst/>
          </a:prstGeom>
          <a:noFill/>
          <a:ln>
            <a:noFill/>
          </a:ln>
        </p:spPr>
        <p:txBody>
          <a:bodyPr anchorCtr="0" anchor="t" bIns="0" lIns="0" spcFirstLastPara="1" rIns="0" wrap="square" tIns="11900">
            <a:spAutoFit/>
          </a:bodyPr>
          <a:lstStyle/>
          <a:p>
            <a:pPr indent="0" lvl="0" marL="12700" rtl="0" algn="l">
              <a:lnSpc>
                <a:spcPct val="100000"/>
              </a:lnSpc>
              <a:spcBef>
                <a:spcPts val="0"/>
              </a:spcBef>
              <a:spcAft>
                <a:spcPts val="0"/>
              </a:spcAft>
              <a:buNone/>
            </a:pPr>
            <a:r>
              <a:rPr lang="en" sz="1500">
                <a:solidFill>
                  <a:srgbClr val="DFD1C2"/>
                </a:solidFill>
                <a:latin typeface="Trebuchet MS"/>
                <a:ea typeface="Trebuchet MS"/>
                <a:cs typeface="Trebuchet MS"/>
                <a:sym typeface="Trebuchet MS"/>
              </a:rPr>
              <a:t>9th Jan 2026</a:t>
            </a:r>
            <a:endParaRPr sz="1500">
              <a:latin typeface="Trebuchet MS"/>
              <a:ea typeface="Trebuchet MS"/>
              <a:cs typeface="Trebuchet MS"/>
              <a:sym typeface="Trebuchet MS"/>
            </a:endParaRPr>
          </a:p>
          <a:p>
            <a:pPr indent="0" lvl="0" marL="12700" rtl="0" algn="l">
              <a:lnSpc>
                <a:spcPct val="100000"/>
              </a:lnSpc>
              <a:spcBef>
                <a:spcPts val="0"/>
              </a:spcBef>
              <a:spcAft>
                <a:spcPts val="0"/>
              </a:spcAft>
              <a:buNone/>
            </a:pPr>
            <a:r>
              <a:rPr lang="en" sz="1500">
                <a:solidFill>
                  <a:srgbClr val="DFD1C2"/>
                </a:solidFill>
                <a:latin typeface="Trebuchet MS"/>
                <a:ea typeface="Trebuchet MS"/>
                <a:cs typeface="Trebuchet MS"/>
                <a:sym typeface="Trebuchet MS"/>
              </a:rPr>
              <a:t>Students: Ngoc, Hung, Bach, Thu</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Instructor: Dr. Tran Thi Thu Huong</a:t>
            </a:r>
            <a:endParaRPr sz="15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2355600" y="1916250"/>
            <a:ext cx="4432800" cy="13110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Background and Definitions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91" name="Google Shape;191;p34"/>
          <p:cNvSpPr txBox="1"/>
          <p:nvPr>
            <p:ph type="title"/>
          </p:nvPr>
        </p:nvSpPr>
        <p:spPr>
          <a:xfrm>
            <a:off x="569725" y="362175"/>
            <a:ext cx="7950000" cy="10902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Clr>
                <a:srgbClr val="000000"/>
              </a:buClr>
              <a:buFont typeface="Arial"/>
              <a:buNone/>
            </a:pPr>
            <a:r>
              <a:rPr lang="en" sz="2700"/>
              <a:t>Definitions mentioned in the paper, organized by their mathematical and functional roles in constructing DNA-based storage codes:</a:t>
            </a:r>
            <a:endParaRPr sz="2700"/>
          </a:p>
        </p:txBody>
      </p:sp>
      <p:sp>
        <p:nvSpPr>
          <p:cNvPr id="192" name="Google Shape;192;p34"/>
          <p:cNvSpPr txBox="1"/>
          <p:nvPr/>
        </p:nvSpPr>
        <p:spPr>
          <a:xfrm>
            <a:off x="569725" y="2074334"/>
            <a:ext cx="7950000" cy="19062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None/>
            </a:pPr>
            <a:r>
              <a:t/>
            </a:r>
            <a:endParaRPr b="1"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400"/>
              </a:spcBef>
              <a:spcAft>
                <a:spcPts val="0"/>
              </a:spcAft>
              <a:buClr>
                <a:srgbClr val="DFD1C2"/>
              </a:buClr>
              <a:buSzPts val="1800"/>
              <a:buFont typeface="Trebuchet MS"/>
              <a:buChar char="-"/>
            </a:pPr>
            <a:r>
              <a:rPr b="1" lang="en" sz="1800">
                <a:solidFill>
                  <a:srgbClr val="DFD1C2"/>
                </a:solidFill>
                <a:latin typeface="Trebuchet MS"/>
                <a:ea typeface="Trebuchet MS"/>
                <a:cs typeface="Trebuchet MS"/>
                <a:sym typeface="Trebuchet MS"/>
              </a:rPr>
              <a:t>Core Biological and Mathematical Constraints</a:t>
            </a:r>
            <a:endParaRPr b="1"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0"/>
              </a:spcBef>
              <a:spcAft>
                <a:spcPts val="0"/>
              </a:spcAft>
              <a:buClr>
                <a:srgbClr val="DFD1C2"/>
              </a:buClr>
              <a:buSzPts val="1800"/>
              <a:buFont typeface="Trebuchet MS"/>
              <a:buChar char="-"/>
            </a:pPr>
            <a:r>
              <a:rPr b="1" lang="en" sz="1800">
                <a:solidFill>
                  <a:srgbClr val="DFD1C2"/>
                </a:solidFill>
                <a:latin typeface="Trebuchet MS"/>
                <a:ea typeface="Trebuchet MS"/>
                <a:cs typeface="Trebuchet MS"/>
                <a:sym typeface="Trebuchet MS"/>
              </a:rPr>
              <a:t>Capacity and Set Definitions</a:t>
            </a:r>
            <a:endParaRPr b="1"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0"/>
              </a:spcBef>
              <a:spcAft>
                <a:spcPts val="0"/>
              </a:spcAft>
              <a:buClr>
                <a:srgbClr val="DFD1C2"/>
              </a:buClr>
              <a:buSzPts val="1800"/>
              <a:buFont typeface="Trebuchet MS"/>
              <a:buChar char="-"/>
            </a:pPr>
            <a:r>
              <a:rPr b="1" lang="en" sz="1800">
                <a:solidFill>
                  <a:srgbClr val="DFD1C2"/>
                </a:solidFill>
                <a:latin typeface="Trebuchet MS"/>
                <a:ea typeface="Trebuchet MS"/>
                <a:cs typeface="Trebuchet MS"/>
                <a:sym typeface="Trebuchet MS"/>
              </a:rPr>
              <a:t>Tracking and Measuring Balance</a:t>
            </a:r>
            <a:endParaRPr b="1"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0"/>
              </a:spcBef>
              <a:spcAft>
                <a:spcPts val="0"/>
              </a:spcAft>
              <a:buClr>
                <a:srgbClr val="DFD1C2"/>
              </a:buClr>
              <a:buSzPts val="1800"/>
              <a:buFont typeface="Trebuchet MS"/>
              <a:buChar char="-"/>
            </a:pPr>
            <a:r>
              <a:rPr b="1" lang="en" sz="1800">
                <a:solidFill>
                  <a:srgbClr val="DFD1C2"/>
                </a:solidFill>
                <a:latin typeface="Trebuchet MS"/>
                <a:ea typeface="Trebuchet MS"/>
                <a:cs typeface="Trebuchet MS"/>
                <a:sym typeface="Trebuchet MS"/>
              </a:rPr>
              <a:t>Path and Enumeration Definitions</a:t>
            </a:r>
            <a:endParaRPr b="1"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t/>
            </a:r>
            <a:endParaRPr b="1" sz="1800">
              <a:solidFill>
                <a:srgbClr val="DFD1C2"/>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98" name="Google Shape;198;p35"/>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Core Biological and Mathematical Constraints</a:t>
            </a:r>
            <a:endParaRPr sz="2700"/>
          </a:p>
        </p:txBody>
      </p:sp>
      <p:pic>
        <p:nvPicPr>
          <p:cNvPr id="199" name="Google Shape;199;p35"/>
          <p:cNvPicPr preferRelativeResize="0"/>
          <p:nvPr/>
        </p:nvPicPr>
        <p:blipFill>
          <a:blip r:embed="rId4">
            <a:alphaModFix/>
          </a:blip>
          <a:stretch>
            <a:fillRect/>
          </a:stretch>
        </p:blipFill>
        <p:spPr>
          <a:xfrm>
            <a:off x="621338" y="1573925"/>
            <a:ext cx="5210175" cy="245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205" name="Google Shape;205;p36"/>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Capacity and Set Definitions</a:t>
            </a:r>
            <a:endParaRPr sz="2700"/>
          </a:p>
        </p:txBody>
      </p:sp>
      <p:sp>
        <p:nvSpPr>
          <p:cNvPr id="206" name="Google Shape;206;p36"/>
          <p:cNvSpPr txBox="1"/>
          <p:nvPr/>
        </p:nvSpPr>
        <p:spPr>
          <a:xfrm>
            <a:off x="569725" y="1006946"/>
            <a:ext cx="7950000" cy="40356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None/>
            </a:pPr>
            <a:r>
              <a:rPr b="1" lang="en" sz="1800">
                <a:solidFill>
                  <a:srgbClr val="DFD1C2"/>
                </a:solidFill>
                <a:latin typeface="Trebuchet MS"/>
                <a:ea typeface="Trebuchet MS"/>
                <a:cs typeface="Trebuchet MS"/>
                <a:sym typeface="Trebuchet MS"/>
              </a:rPr>
              <a:t>Definition 3* Capacity C(l,δ) and C(≥l,δ)</a:t>
            </a:r>
            <a:br>
              <a:rPr b="1" lang="en" sz="1800">
                <a:solidFill>
                  <a:srgbClr val="DFD1C2"/>
                </a:solidFill>
                <a:latin typeface="Trebuchet MS"/>
                <a:ea typeface="Trebuchet MS"/>
                <a:cs typeface="Trebuchet MS"/>
                <a:sym typeface="Trebuchet MS"/>
              </a:rPr>
            </a:br>
            <a:r>
              <a:rPr lang="en" sz="1800">
                <a:solidFill>
                  <a:srgbClr val="DFD1C2"/>
                </a:solidFill>
                <a:latin typeface="Trebuchet MS"/>
                <a:ea typeface="Trebuchet MS"/>
                <a:cs typeface="Trebuchet MS"/>
                <a:sym typeface="Trebuchet MS"/>
              </a:rPr>
              <a:t>Capacity represents the maximum achievable data rate of locally balanced and strongly locally balanced binary sequences as the sequence length becomes very large.</a:t>
            </a:r>
            <a:endParaRPr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400"/>
              </a:spcBef>
              <a:spcAft>
                <a:spcPts val="0"/>
              </a:spcAft>
              <a:buClr>
                <a:srgbClr val="DFD1C2"/>
              </a:buClr>
              <a:buSzPts val="1800"/>
              <a:buFont typeface="Trebuchet MS"/>
              <a:buChar char="-"/>
            </a:pPr>
            <a:r>
              <a:rPr i="1" lang="en" sz="1800">
                <a:solidFill>
                  <a:srgbClr val="DFD1C2"/>
                </a:solidFill>
                <a:latin typeface="Trebuchet MS"/>
                <a:ea typeface="Trebuchet MS"/>
                <a:cs typeface="Trebuchet MS"/>
                <a:sym typeface="Trebuchet MS"/>
              </a:rPr>
              <a:t>C(l,δ): capacity of (l, δ)-locally balanced sequences</a:t>
            </a:r>
            <a:endParaRPr i="1"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0"/>
              </a:spcBef>
              <a:spcAft>
                <a:spcPts val="0"/>
              </a:spcAft>
              <a:buClr>
                <a:srgbClr val="DFD1C2"/>
              </a:buClr>
              <a:buSzPts val="1800"/>
              <a:buFont typeface="Trebuchet MS"/>
              <a:buChar char="-"/>
            </a:pPr>
            <a:r>
              <a:rPr i="1" lang="en" sz="1800">
                <a:solidFill>
                  <a:srgbClr val="DFD1C2"/>
                </a:solidFill>
                <a:latin typeface="Trebuchet MS"/>
                <a:ea typeface="Trebuchet MS"/>
                <a:cs typeface="Trebuchet MS"/>
                <a:sym typeface="Trebuchet MS"/>
              </a:rPr>
              <a:t>C(≥l,δ): capacity of strongly (l, δ)-locally balanced sequences</a:t>
            </a:r>
            <a:endParaRPr i="1"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rPr b="1" lang="en" sz="1800">
                <a:solidFill>
                  <a:srgbClr val="DFD1C2"/>
                </a:solidFill>
                <a:latin typeface="Trebuchet MS"/>
                <a:ea typeface="Trebuchet MS"/>
                <a:cs typeface="Trebuchet MS"/>
                <a:sym typeface="Trebuchet MS"/>
              </a:rPr>
              <a:t>Definition 5* δ-RDS Word and Capacity C</a:t>
            </a:r>
            <a:r>
              <a:rPr b="1" baseline="-25000" lang="en" sz="1800">
                <a:solidFill>
                  <a:srgbClr val="DFD1C2"/>
                </a:solidFill>
                <a:latin typeface="Trebuchet MS"/>
                <a:ea typeface="Trebuchet MS"/>
                <a:cs typeface="Trebuchet MS"/>
                <a:sym typeface="Trebuchet MS"/>
              </a:rPr>
              <a:t>RDS​</a:t>
            </a:r>
            <a:r>
              <a:rPr b="1" lang="en" sz="1800">
                <a:solidFill>
                  <a:srgbClr val="DFD1C2"/>
                </a:solidFill>
                <a:latin typeface="Trebuchet MS"/>
                <a:ea typeface="Trebuchet MS"/>
                <a:cs typeface="Trebuchet MS"/>
                <a:sym typeface="Trebuchet MS"/>
              </a:rPr>
              <a:t>(δ)</a:t>
            </a:r>
            <a:br>
              <a:rPr b="1" lang="en" sz="1800">
                <a:solidFill>
                  <a:srgbClr val="DFD1C2"/>
                </a:solidFill>
                <a:latin typeface="Trebuchet MS"/>
                <a:ea typeface="Trebuchet MS"/>
                <a:cs typeface="Trebuchet MS"/>
                <a:sym typeface="Trebuchet MS"/>
              </a:rPr>
            </a:br>
            <a:r>
              <a:rPr lang="en" sz="1800">
                <a:solidFill>
                  <a:srgbClr val="DFD1C2"/>
                </a:solidFill>
                <a:latin typeface="Trebuchet MS"/>
                <a:ea typeface="Trebuchet MS"/>
                <a:cs typeface="Trebuchet MS"/>
                <a:sym typeface="Trebuchet MS"/>
              </a:rPr>
              <a:t>A δ-RDS (Running Digital Sum) word is a binary sequence where the difference between the maximum and minimum running digital sum is at most δ.</a:t>
            </a:r>
            <a:br>
              <a:rPr lang="en" sz="1800">
                <a:solidFill>
                  <a:srgbClr val="DFD1C2"/>
                </a:solidFill>
                <a:latin typeface="Trebuchet MS"/>
                <a:ea typeface="Trebuchet MS"/>
                <a:cs typeface="Trebuchet MS"/>
                <a:sym typeface="Trebuchet MS"/>
              </a:rPr>
            </a:br>
            <a:r>
              <a:rPr lang="en" sz="1800">
                <a:solidFill>
                  <a:srgbClr val="DFD1C2"/>
                </a:solidFill>
                <a:latin typeface="Trebuchet MS"/>
                <a:ea typeface="Trebuchet MS"/>
                <a:cs typeface="Trebuchet MS"/>
                <a:sym typeface="Trebuchet MS"/>
              </a:rPr>
              <a:t>The corresponding capacity measures how fast the number of such valid sequences grows as the sequence length increases.</a:t>
            </a:r>
            <a:endParaRPr sz="1100">
              <a:solidFill>
                <a:schemeClr val="dk1"/>
              </a:solidFill>
            </a:endParaRPr>
          </a:p>
          <a:p>
            <a:pPr indent="0" lvl="0" marL="0" marR="330200" rtl="0" algn="just">
              <a:lnSpc>
                <a:spcPct val="107142"/>
              </a:lnSpc>
              <a:spcBef>
                <a:spcPts val="400"/>
              </a:spcBef>
              <a:spcAft>
                <a:spcPts val="0"/>
              </a:spcAft>
              <a:buNone/>
            </a:pPr>
            <a:r>
              <a:t/>
            </a:r>
            <a:endParaRPr b="1" sz="1800">
              <a:solidFill>
                <a:srgbClr val="DFD1C2"/>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212" name="Google Shape;212;p37"/>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Tracking and Measuring Balance</a:t>
            </a:r>
            <a:endParaRPr sz="2700"/>
          </a:p>
        </p:txBody>
      </p:sp>
      <p:sp>
        <p:nvSpPr>
          <p:cNvPr id="213" name="Google Shape;213;p37"/>
          <p:cNvSpPr txBox="1"/>
          <p:nvPr/>
        </p:nvSpPr>
        <p:spPr>
          <a:xfrm>
            <a:off x="569725" y="1006946"/>
            <a:ext cx="7950000" cy="26538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None/>
            </a:pPr>
            <a:r>
              <a:rPr b="1" lang="en" sz="1800">
                <a:solidFill>
                  <a:srgbClr val="DFD1C2"/>
                </a:solidFill>
                <a:latin typeface="Trebuchet MS"/>
                <a:ea typeface="Trebuchet MS"/>
                <a:cs typeface="Trebuchet MS"/>
                <a:sym typeface="Trebuchet MS"/>
              </a:rPr>
              <a:t>Definition 4* </a:t>
            </a:r>
            <a:r>
              <a:rPr b="1" lang="en" sz="1800">
                <a:solidFill>
                  <a:srgbClr val="DFD1C2"/>
                </a:solidFill>
                <a:latin typeface="Trebuchet MS"/>
                <a:ea typeface="Trebuchet MS"/>
                <a:cs typeface="Trebuchet MS"/>
                <a:sym typeface="Trebuchet MS"/>
              </a:rPr>
              <a:t>Running Digital Sum (RDS(x))</a:t>
            </a:r>
            <a:endParaRPr b="1"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rPr lang="en" sz="1800">
                <a:solidFill>
                  <a:srgbClr val="DFD1C2"/>
                </a:solidFill>
                <a:latin typeface="Trebuchet MS"/>
                <a:ea typeface="Trebuchet MS"/>
                <a:cs typeface="Trebuchet MS"/>
                <a:sym typeface="Trebuchet MS"/>
              </a:rPr>
              <a:t>The running digital sum is a sequence of values starting at 0.</a:t>
            </a:r>
            <a:endParaRPr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rPr lang="en" sz="1800">
                <a:solidFill>
                  <a:srgbClr val="DFD1C2"/>
                </a:solidFill>
                <a:latin typeface="Trebuchet MS"/>
                <a:ea typeface="Trebuchet MS"/>
                <a:cs typeface="Trebuchet MS"/>
                <a:sym typeface="Trebuchet MS"/>
              </a:rPr>
              <a:t>Each next value records the difference between the number of 1s and 0s in the first i bits of the binary string.</a:t>
            </a:r>
            <a:endParaRPr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t/>
            </a:r>
            <a:endParaRPr b="1"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rPr b="1" lang="en" sz="1800">
                <a:solidFill>
                  <a:srgbClr val="DFD1C2"/>
                </a:solidFill>
                <a:latin typeface="Trebuchet MS"/>
                <a:ea typeface="Trebuchet MS"/>
                <a:cs typeface="Trebuchet MS"/>
                <a:sym typeface="Trebuchet MS"/>
              </a:rPr>
              <a:t>Distance (dis(x))</a:t>
            </a:r>
            <a:endParaRPr b="1"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rPr lang="en" sz="1800">
                <a:solidFill>
                  <a:srgbClr val="DFD1C2"/>
                </a:solidFill>
                <a:latin typeface="Trebuchet MS"/>
                <a:ea typeface="Trebuchet MS"/>
                <a:cs typeface="Trebuchet MS"/>
                <a:sym typeface="Trebuchet MS"/>
              </a:rPr>
              <a:t>Distance is the numerical gap between the largest and smallest values reached by the running digital sum.</a:t>
            </a:r>
            <a:endParaRPr sz="1800">
              <a:solidFill>
                <a:srgbClr val="DFD1C2"/>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219" name="Google Shape;219;p38"/>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Path and Enumeration Definitions</a:t>
            </a:r>
            <a:endParaRPr sz="2700"/>
          </a:p>
        </p:txBody>
      </p:sp>
      <p:pic>
        <p:nvPicPr>
          <p:cNvPr id="220" name="Google Shape;220;p38"/>
          <p:cNvPicPr preferRelativeResize="0"/>
          <p:nvPr/>
        </p:nvPicPr>
        <p:blipFill>
          <a:blip r:embed="rId4">
            <a:alphaModFix/>
          </a:blip>
          <a:stretch>
            <a:fillRect/>
          </a:stretch>
        </p:blipFill>
        <p:spPr>
          <a:xfrm>
            <a:off x="368838" y="1565950"/>
            <a:ext cx="5667375" cy="2457450"/>
          </a:xfrm>
          <a:prstGeom prst="rect">
            <a:avLst/>
          </a:prstGeom>
          <a:noFill/>
          <a:ln>
            <a:noFill/>
          </a:ln>
        </p:spPr>
      </p:pic>
      <p:pic>
        <p:nvPicPr>
          <p:cNvPr id="221" name="Google Shape;221;p38"/>
          <p:cNvPicPr preferRelativeResize="0"/>
          <p:nvPr/>
        </p:nvPicPr>
        <p:blipFill>
          <a:blip r:embed="rId5">
            <a:alphaModFix/>
          </a:blip>
          <a:stretch>
            <a:fillRect/>
          </a:stretch>
        </p:blipFill>
        <p:spPr>
          <a:xfrm>
            <a:off x="6683125" y="2108875"/>
            <a:ext cx="1371600" cy="137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227" name="Google Shape;227;p39"/>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Demo Definition Lib (M2)</a:t>
            </a:r>
            <a:endParaRPr sz="2700"/>
          </a:p>
        </p:txBody>
      </p:sp>
      <p:pic>
        <p:nvPicPr>
          <p:cNvPr id="228" name="Google Shape;228;p39"/>
          <p:cNvPicPr preferRelativeResize="0"/>
          <p:nvPr/>
        </p:nvPicPr>
        <p:blipFill>
          <a:blip r:embed="rId3">
            <a:alphaModFix/>
          </a:blip>
          <a:stretch>
            <a:fillRect/>
          </a:stretch>
        </p:blipFill>
        <p:spPr>
          <a:xfrm>
            <a:off x="1293292" y="918125"/>
            <a:ext cx="6663173" cy="381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918133" y="1288287"/>
            <a:ext cx="7572000" cy="24642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Paper </a:t>
            </a:r>
            <a:r>
              <a:rPr lang="en"/>
              <a:t>Techniques</a:t>
            </a:r>
            <a:br>
              <a:rPr lang="en"/>
            </a:br>
            <a:r>
              <a:rPr lang="en"/>
              <a:t>Algorithms</a:t>
            </a:r>
            <a:br>
              <a:rPr lang="en"/>
            </a:br>
            <a:r>
              <a:rPr lang="en"/>
              <a:t>Demo with obtained results </a:t>
            </a:r>
            <a:br>
              <a:rPr lang="en"/>
            </a:br>
            <a:r>
              <a:rPr lang="en"/>
              <a:t>And comparisons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9" name="Google Shape;239;p41"/>
          <p:cNvSpPr txBox="1"/>
          <p:nvPr/>
        </p:nvSpPr>
        <p:spPr>
          <a:xfrm>
            <a:off x="684975" y="2142300"/>
            <a:ext cx="8561100" cy="7314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Clr>
                <a:srgbClr val="000000"/>
              </a:buClr>
              <a:buSzPts val="2000"/>
              <a:buFont typeface="Arial"/>
              <a:buNone/>
            </a:pPr>
            <a:r>
              <a:rPr b="1" i="0" lang="en" sz="2000" u="none" cap="none" strike="noStrike">
                <a:solidFill>
                  <a:srgbClr val="DFD1C2"/>
                </a:solidFill>
                <a:latin typeface="Trebuchet MS"/>
                <a:ea typeface="Trebuchet MS"/>
                <a:cs typeface="Trebuchet MS"/>
                <a:sym typeface="Trebuchet MS"/>
              </a:rPr>
              <a:t>Case A: Strongly (4,1)</a:t>
            </a:r>
            <a:endParaRPr b="1" i="0" sz="2000" u="none" cap="none" strike="noStrike">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Clr>
                <a:srgbClr val="000000"/>
              </a:buClr>
              <a:buSzPts val="2000"/>
              <a:buFont typeface="Arial"/>
              <a:buNone/>
            </a:pPr>
            <a:r>
              <a:rPr b="1" i="0" lang="en" sz="2000" u="none" cap="none" strike="noStrike">
                <a:solidFill>
                  <a:srgbClr val="DFD1C2"/>
                </a:solidFill>
                <a:latin typeface="Trebuchet MS"/>
                <a:ea typeface="Trebuchet MS"/>
                <a:cs typeface="Trebuchet MS"/>
                <a:sym typeface="Trebuchet MS"/>
              </a:rPr>
              <a:t>Construction and Lemma 1 + Implementation of Greedy approach</a:t>
            </a:r>
            <a:endParaRPr b="1" i="0" sz="2000" u="none" cap="none" strike="noStrike">
              <a:solidFill>
                <a:srgbClr val="DFD1C2"/>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5" name="Google Shape;245;p42"/>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Lemma 1: Dyck-path counts</a:t>
            </a:r>
            <a:endParaRPr sz="2700"/>
          </a:p>
        </p:txBody>
      </p:sp>
      <p:sp>
        <p:nvSpPr>
          <p:cNvPr id="246" name="Google Shape;246;p42"/>
          <p:cNvSpPr txBox="1"/>
          <p:nvPr/>
        </p:nvSpPr>
        <p:spPr>
          <a:xfrm>
            <a:off x="569725" y="1006946"/>
            <a:ext cx="7950000" cy="3327600"/>
          </a:xfrm>
          <a:prstGeom prst="rect">
            <a:avLst/>
          </a:prstGeom>
          <a:blipFill rotWithShape="1">
            <a:blip r:embed="rId3">
              <a:alphaModFix/>
            </a:blip>
            <a:stretch>
              <a:fillRect b="0" l="-229" r="0" t="-127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sp>
        <p:nvSpPr>
          <p:cNvPr id="130" name="Google Shape;130;p25"/>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5E33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31" name="Google Shape;131;p25"/>
          <p:cNvSpPr/>
          <p:nvPr/>
        </p:nvSpPr>
        <p:spPr>
          <a:xfrm>
            <a:off x="250018" y="264325"/>
            <a:ext cx="8550712" cy="4614863"/>
          </a:xfrm>
          <a:custGeom>
            <a:rect b="b" l="l" r="r" t="t"/>
            <a:pathLst>
              <a:path extrusionOk="0" h="6153150" w="5286375">
                <a:moveTo>
                  <a:pt x="0" y="6153150"/>
                </a:moveTo>
                <a:lnTo>
                  <a:pt x="5286375" y="6153150"/>
                </a:lnTo>
                <a:lnTo>
                  <a:pt x="52863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32" name="Google Shape;132;p25"/>
          <p:cNvSpPr txBox="1"/>
          <p:nvPr>
            <p:ph type="title"/>
          </p:nvPr>
        </p:nvSpPr>
        <p:spPr>
          <a:xfrm>
            <a:off x="674113" y="527400"/>
            <a:ext cx="7746900" cy="612000"/>
          </a:xfrm>
          <a:prstGeom prst="rect">
            <a:avLst/>
          </a:prstGeom>
          <a:noFill/>
          <a:ln>
            <a:noFill/>
          </a:ln>
        </p:spPr>
        <p:txBody>
          <a:bodyPr anchorCtr="0" anchor="t" bIns="0" lIns="0" spcFirstLastPara="1" rIns="0" wrap="square" tIns="125725">
            <a:spAutoFit/>
          </a:bodyPr>
          <a:lstStyle/>
          <a:p>
            <a:pPr indent="0" lvl="0" marL="12700" marR="139700" rtl="0" algn="l">
              <a:lnSpc>
                <a:spcPct val="80800"/>
              </a:lnSpc>
              <a:spcBef>
                <a:spcPts val="100"/>
              </a:spcBef>
              <a:spcAft>
                <a:spcPts val="0"/>
              </a:spcAft>
              <a:buNone/>
            </a:pPr>
            <a:r>
              <a:rPr lang="en" sz="3900"/>
              <a:t>Agenda</a:t>
            </a:r>
            <a:endParaRPr sz="3900"/>
          </a:p>
        </p:txBody>
      </p:sp>
      <p:sp>
        <p:nvSpPr>
          <p:cNvPr id="133" name="Google Shape;133;p25"/>
          <p:cNvSpPr txBox="1"/>
          <p:nvPr/>
        </p:nvSpPr>
        <p:spPr>
          <a:xfrm>
            <a:off x="733352" y="1253800"/>
            <a:ext cx="5733000" cy="2782800"/>
          </a:xfrm>
          <a:prstGeom prst="rect">
            <a:avLst/>
          </a:prstGeom>
          <a:noFill/>
          <a:ln>
            <a:noFill/>
          </a:ln>
        </p:spPr>
        <p:txBody>
          <a:bodyPr anchorCtr="0" anchor="t" bIns="0" lIns="0" spcFirstLastPara="1" rIns="0" wrap="square" tIns="11900">
            <a:spAutoFit/>
          </a:bodyPr>
          <a:lstStyle/>
          <a:p>
            <a:pPr indent="0" lvl="0" marL="0" rtl="0" algn="l">
              <a:lnSpc>
                <a:spcPct val="100000"/>
              </a:lnSpc>
              <a:spcBef>
                <a:spcPts val="0"/>
              </a:spcBef>
              <a:spcAft>
                <a:spcPts val="0"/>
              </a:spcAft>
              <a:buNone/>
            </a:pPr>
            <a:r>
              <a:rPr lang="en" sz="1500">
                <a:solidFill>
                  <a:srgbClr val="DFD1C2"/>
                </a:solidFill>
                <a:latin typeface="Trebuchet MS"/>
                <a:ea typeface="Trebuchet MS"/>
                <a:cs typeface="Trebuchet MS"/>
                <a:sym typeface="Trebuchet MS"/>
              </a:rPr>
              <a:t>Introduction</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Case study overview</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Position and importance in the research timeline</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Background and definitions</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Paper main technical points following by 3 case studies</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	Paper techniques</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	Algorithms</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	Demo with obtained results</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	And comparisons</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Demo</a:t>
            </a:r>
            <a:br>
              <a:rPr lang="en" sz="1500">
                <a:solidFill>
                  <a:srgbClr val="DFD1C2"/>
                </a:solidFill>
                <a:latin typeface="Trebuchet MS"/>
                <a:ea typeface="Trebuchet MS"/>
                <a:cs typeface="Trebuchet MS"/>
                <a:sym typeface="Trebuchet MS"/>
              </a:rPr>
            </a:br>
            <a:r>
              <a:rPr lang="en" sz="1500">
                <a:solidFill>
                  <a:srgbClr val="DFD1C2"/>
                </a:solidFill>
                <a:latin typeface="Trebuchet MS"/>
                <a:ea typeface="Trebuchet MS"/>
                <a:cs typeface="Trebuchet MS"/>
                <a:sym typeface="Trebuchet MS"/>
              </a:rPr>
              <a:t>Conclusions</a:t>
            </a:r>
            <a:br>
              <a:rPr lang="en" sz="1500">
                <a:solidFill>
                  <a:srgbClr val="DFD1C2"/>
                </a:solidFill>
                <a:latin typeface="Trebuchet MS"/>
                <a:ea typeface="Trebuchet MS"/>
                <a:cs typeface="Trebuchet MS"/>
                <a:sym typeface="Trebuchet MS"/>
              </a:rPr>
            </a:br>
            <a:endParaRPr sz="150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2" name="Google Shape;252;p43"/>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Construction 1: High-level encoder</a:t>
            </a:r>
            <a:endParaRPr sz="2700"/>
          </a:p>
        </p:txBody>
      </p:sp>
      <p:sp>
        <p:nvSpPr>
          <p:cNvPr id="253" name="Google Shape;253;p43"/>
          <p:cNvSpPr txBox="1"/>
          <p:nvPr/>
        </p:nvSpPr>
        <p:spPr>
          <a:xfrm>
            <a:off x="569725" y="1006946"/>
            <a:ext cx="7950000" cy="3828900"/>
          </a:xfrm>
          <a:prstGeom prst="rect">
            <a:avLst/>
          </a:prstGeom>
          <a:blipFill rotWithShape="1">
            <a:blip r:embed="rId3">
              <a:alphaModFix/>
            </a:blip>
            <a:stretch>
              <a:fillRect b="0" l="-229" r="0" t="-110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9" name="Google Shape;259;p44"/>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Rate insight</a:t>
            </a:r>
            <a:endParaRPr sz="2700"/>
          </a:p>
        </p:txBody>
      </p:sp>
      <p:sp>
        <p:nvSpPr>
          <p:cNvPr id="260" name="Google Shape;260;p44"/>
          <p:cNvSpPr txBox="1"/>
          <p:nvPr/>
        </p:nvSpPr>
        <p:spPr>
          <a:xfrm>
            <a:off x="569725" y="1006946"/>
            <a:ext cx="7950000" cy="2940000"/>
          </a:xfrm>
          <a:prstGeom prst="rect">
            <a:avLst/>
          </a:prstGeom>
          <a:blipFill rotWithShape="1">
            <a:blip r:embed="rId3">
              <a:alphaModFix/>
            </a:blip>
            <a:stretch>
              <a:fillRect b="0" l="-229" r="0" t="-144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6" name="Google Shape;266;p45"/>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SzPts val="1100"/>
              <a:buNone/>
            </a:pPr>
            <a:r>
              <a:rPr lang="en" sz="2700"/>
              <a:t>Summary: Lemma 1 + Construction 1</a:t>
            </a:r>
            <a:endParaRPr sz="2700"/>
          </a:p>
        </p:txBody>
      </p:sp>
      <p:sp>
        <p:nvSpPr>
          <p:cNvPr id="267" name="Google Shape;267;p45"/>
          <p:cNvSpPr txBox="1"/>
          <p:nvPr/>
        </p:nvSpPr>
        <p:spPr>
          <a:xfrm>
            <a:off x="569725" y="1006946"/>
            <a:ext cx="7950000" cy="3920400"/>
          </a:xfrm>
          <a:prstGeom prst="rect">
            <a:avLst/>
          </a:prstGeom>
          <a:blipFill rotWithShape="1">
            <a:blip r:embed="rId3">
              <a:alphaModFix/>
            </a:blip>
            <a:stretch>
              <a:fillRect b="-2178" l="-229" r="0" t="-10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3" name="Google Shape;273;p46"/>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Approach</a:t>
            </a:r>
            <a:endParaRPr sz="2700"/>
          </a:p>
        </p:txBody>
      </p:sp>
      <p:sp>
        <p:nvSpPr>
          <p:cNvPr id="274" name="Google Shape;274;p46"/>
          <p:cNvSpPr txBox="1"/>
          <p:nvPr/>
        </p:nvSpPr>
        <p:spPr>
          <a:xfrm>
            <a:off x="569725" y="1006946"/>
            <a:ext cx="7950000" cy="2643600"/>
          </a:xfrm>
          <a:prstGeom prst="rect">
            <a:avLst/>
          </a:prstGeom>
          <a:blipFill rotWithShape="1">
            <a:blip r:embed="rId3">
              <a:alphaModFix/>
            </a:blip>
            <a:stretch>
              <a:fillRect b="-3689" l="-229" r="0" t="-160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47"/>
          <p:cNvSpPr txBox="1"/>
          <p:nvPr>
            <p:ph type="title"/>
          </p:nvPr>
        </p:nvSpPr>
        <p:spPr>
          <a:xfrm>
            <a:off x="569725" y="362175"/>
            <a:ext cx="7950000" cy="7578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Clr>
                <a:schemeClr val="dk1"/>
              </a:buClr>
              <a:buSzPts val="1100"/>
              <a:buFont typeface="Arial"/>
              <a:buNone/>
            </a:pPr>
            <a:r>
              <a:rPr lang="en" sz="2700"/>
              <a:t>Achieving minimum Hamming distance</a:t>
            </a:r>
            <a:endParaRPr sz="2700"/>
          </a:p>
          <a:p>
            <a:pPr indent="0" lvl="0" marL="0" marR="0" rtl="0" algn="l">
              <a:lnSpc>
                <a:spcPct val="80000"/>
              </a:lnSpc>
              <a:spcBef>
                <a:spcPts val="0"/>
              </a:spcBef>
              <a:spcAft>
                <a:spcPts val="0"/>
              </a:spcAft>
              <a:buSzPts val="1100"/>
              <a:buNone/>
            </a:pPr>
            <a:r>
              <a:t/>
            </a:r>
            <a:endParaRPr sz="2700"/>
          </a:p>
        </p:txBody>
      </p:sp>
      <p:sp>
        <p:nvSpPr>
          <p:cNvPr id="281" name="Google Shape;281;p47"/>
          <p:cNvSpPr txBox="1"/>
          <p:nvPr/>
        </p:nvSpPr>
        <p:spPr>
          <a:xfrm>
            <a:off x="569725" y="1006946"/>
            <a:ext cx="7950000" cy="2448600"/>
          </a:xfrm>
          <a:prstGeom prst="rect">
            <a:avLst/>
          </a:prstGeom>
          <a:noFill/>
          <a:ln>
            <a:noFill/>
          </a:ln>
        </p:spPr>
        <p:txBody>
          <a:bodyPr anchorCtr="0" anchor="t" bIns="0" lIns="0" spcFirstLastPara="1" rIns="0" wrap="square" tIns="41900">
            <a:spAutoFit/>
          </a:bodyPr>
          <a:lstStyle/>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A clique is:</a:t>
            </a: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40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A graph consists of vertices (nodes) and edges (connections between nodes).</a:t>
            </a:r>
            <a:br>
              <a:rPr b="0" i="0" lang="en" sz="1800" u="none" cap="none" strike="noStrike">
                <a:solidFill>
                  <a:srgbClr val="DFD1C2"/>
                </a:solidFill>
                <a:latin typeface="Trebuchet MS"/>
                <a:ea typeface="Trebuchet MS"/>
                <a:cs typeface="Trebuchet MS"/>
                <a:sym typeface="Trebuchet MS"/>
              </a:rPr>
            </a:b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A clique is a subset of vertices where every two vertices in the subset are connected by an edge.</a:t>
            </a:r>
            <a:br>
              <a:rPr b="0" i="0" lang="en" sz="1800" u="none" cap="none" strike="noStrike">
                <a:solidFill>
                  <a:srgbClr val="DFD1C2"/>
                </a:solidFill>
                <a:latin typeface="Trebuchet MS"/>
                <a:ea typeface="Trebuchet MS"/>
                <a:cs typeface="Trebuchet MS"/>
                <a:sym typeface="Trebuchet MS"/>
              </a:rPr>
            </a:b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In other words, it’s a fully connected subgraph.</a:t>
            </a:r>
            <a:endParaRPr b="0" i="0" sz="1800" u="none" cap="none" strike="noStrike">
              <a:solidFill>
                <a:srgbClr val="DFD1C2"/>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7" name="Google Shape;287;p48"/>
          <p:cNvSpPr txBox="1"/>
          <p:nvPr>
            <p:ph type="title"/>
          </p:nvPr>
        </p:nvSpPr>
        <p:spPr>
          <a:xfrm>
            <a:off x="569725" y="362175"/>
            <a:ext cx="7950000" cy="1302300"/>
          </a:xfrm>
          <a:prstGeom prst="rect">
            <a:avLst/>
          </a:prstGeom>
          <a:noFill/>
          <a:ln>
            <a:noFill/>
          </a:ln>
        </p:spPr>
        <p:txBody>
          <a:bodyPr anchorCtr="0" anchor="t" bIns="0" lIns="0" spcFirstLastPara="1" rIns="0" wrap="square" tIns="91925">
            <a:spAutoFit/>
          </a:bodyPr>
          <a:lstStyle/>
          <a:p>
            <a:pPr indent="0" lvl="0" marL="0" rtl="0" algn="l">
              <a:lnSpc>
                <a:spcPct val="96000"/>
              </a:lnSpc>
              <a:spcBef>
                <a:spcPts val="0"/>
              </a:spcBef>
              <a:spcAft>
                <a:spcPts val="0"/>
              </a:spcAft>
              <a:buClr>
                <a:schemeClr val="dk1"/>
              </a:buClr>
              <a:buSzPts val="1100"/>
              <a:buFont typeface="Arial"/>
              <a:buNone/>
            </a:pPr>
            <a:r>
              <a:rPr lang="en" sz="2700">
                <a:solidFill>
                  <a:srgbClr val="DFD1C2"/>
                </a:solidFill>
              </a:rPr>
              <a:t>Example: Simple Graph</a:t>
            </a:r>
            <a:endParaRPr sz="2700">
              <a:solidFill>
                <a:srgbClr val="DFD1C2"/>
              </a:solidFill>
            </a:endParaRPr>
          </a:p>
          <a:p>
            <a:pPr indent="0" lvl="0" marL="0" rtl="0" algn="l">
              <a:lnSpc>
                <a:spcPct val="115000"/>
              </a:lnSpc>
              <a:spcBef>
                <a:spcPts val="0"/>
              </a:spcBef>
              <a:spcAft>
                <a:spcPts val="0"/>
              </a:spcAft>
              <a:buClr>
                <a:schemeClr val="dk1"/>
              </a:buClr>
              <a:buSzPts val="1100"/>
              <a:buFont typeface="Arial"/>
              <a:buNone/>
            </a:pPr>
            <a:r>
              <a:t/>
            </a:r>
            <a:endParaRPr sz="2700">
              <a:solidFill>
                <a:srgbClr val="DFD1C2"/>
              </a:solidFill>
            </a:endParaRPr>
          </a:p>
          <a:p>
            <a:pPr indent="0" lvl="0" marL="0" marR="0" rtl="0" algn="l">
              <a:lnSpc>
                <a:spcPct val="80000"/>
              </a:lnSpc>
              <a:spcBef>
                <a:spcPts val="0"/>
              </a:spcBef>
              <a:spcAft>
                <a:spcPts val="0"/>
              </a:spcAft>
              <a:buSzPts val="1100"/>
              <a:buNone/>
            </a:pPr>
            <a:r>
              <a:t/>
            </a:r>
            <a:endParaRPr sz="2700"/>
          </a:p>
        </p:txBody>
      </p:sp>
      <p:sp>
        <p:nvSpPr>
          <p:cNvPr id="288" name="Google Shape;288;p48"/>
          <p:cNvSpPr txBox="1"/>
          <p:nvPr/>
        </p:nvSpPr>
        <p:spPr>
          <a:xfrm>
            <a:off x="569725" y="1006946"/>
            <a:ext cx="7950000" cy="3247500"/>
          </a:xfrm>
          <a:prstGeom prst="rect">
            <a:avLst/>
          </a:prstGeom>
          <a:noFill/>
          <a:ln>
            <a:noFill/>
          </a:ln>
        </p:spPr>
        <p:txBody>
          <a:bodyPr anchorCtr="0" anchor="t" bIns="0" lIns="0" spcFirstLastPara="1" rIns="0" wrap="square" tIns="41900">
            <a:spAutoFit/>
          </a:bodyPr>
          <a:lstStyle/>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Suppose you have 6 codewords:</a:t>
            </a: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40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A, B, C, D, E, F.</a:t>
            </a:r>
            <a:br>
              <a:rPr b="0" i="0" lang="en" sz="1800" u="none" cap="none" strike="noStrike">
                <a:solidFill>
                  <a:srgbClr val="DFD1C2"/>
                </a:solidFill>
                <a:latin typeface="Trebuchet MS"/>
                <a:ea typeface="Trebuchet MS"/>
                <a:cs typeface="Trebuchet MS"/>
                <a:sym typeface="Trebuchet MS"/>
              </a:rPr>
            </a:br>
            <a:endParaRPr b="0" i="0" sz="1800" u="none" cap="none" strike="noStrike">
              <a:solidFill>
                <a:srgbClr val="DFD1C2"/>
              </a:solidFill>
              <a:latin typeface="Trebuchet MS"/>
              <a:ea typeface="Trebuchet MS"/>
              <a:cs typeface="Trebuchet MS"/>
              <a:sym typeface="Trebuchet MS"/>
            </a:endParaRPr>
          </a:p>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Compute all pairwise Hamming distances and mark accepted pairs (distance ≥ d_min). Example accepted pairs:</a:t>
            </a: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40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(A, B), (A, C), (B, C), (D, E).</a:t>
            </a:r>
            <a:br>
              <a:rPr b="0" i="0" lang="en" sz="1800" u="none" cap="none" strike="noStrike">
                <a:solidFill>
                  <a:srgbClr val="DFD1C2"/>
                </a:solidFill>
                <a:latin typeface="Trebuchet MS"/>
                <a:ea typeface="Trebuchet MS"/>
                <a:cs typeface="Trebuchet MS"/>
                <a:sym typeface="Trebuchet MS"/>
              </a:rPr>
            </a:b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A clique of ABC is ⇒ </a:t>
            </a:r>
            <a:endParaRPr b="0" i="0" sz="1800" u="none" cap="none" strike="noStrike">
              <a:solidFill>
                <a:srgbClr val="DFD1C2"/>
              </a:solidFill>
              <a:latin typeface="Trebuchet MS"/>
              <a:ea typeface="Trebuchet MS"/>
              <a:cs typeface="Trebuchet MS"/>
              <a:sym typeface="Trebuchet MS"/>
            </a:endParaRPr>
          </a:p>
          <a:p>
            <a:pPr indent="0" lvl="0" marL="0" marR="330200" rtl="0" algn="l">
              <a:lnSpc>
                <a:spcPct val="107142"/>
              </a:lnSpc>
              <a:spcBef>
                <a:spcPts val="400"/>
              </a:spcBef>
              <a:spcAft>
                <a:spcPts val="0"/>
              </a:spcAft>
              <a:buClr>
                <a:srgbClr val="000000"/>
              </a:buClr>
              <a:buSzPts val="1800"/>
              <a:buFont typeface="Arial"/>
              <a:buNone/>
            </a:pPr>
            <a:r>
              <a:t/>
            </a:r>
            <a:endParaRPr b="0" i="0" sz="1800" u="none" cap="none" strike="noStrike">
              <a:solidFill>
                <a:srgbClr val="DFD1C2"/>
              </a:solidFill>
              <a:latin typeface="Trebuchet MS"/>
              <a:ea typeface="Trebuchet MS"/>
              <a:cs typeface="Trebuchet MS"/>
              <a:sym typeface="Trebuchet MS"/>
            </a:endParaRPr>
          </a:p>
          <a:p>
            <a:pPr indent="0" lvl="0" marL="0" marR="330200" rtl="0" algn="l">
              <a:lnSpc>
                <a:spcPct val="107142"/>
              </a:lnSpc>
              <a:spcBef>
                <a:spcPts val="400"/>
              </a:spcBef>
              <a:spcAft>
                <a:spcPts val="0"/>
              </a:spcAft>
              <a:buClr>
                <a:srgbClr val="000000"/>
              </a:buClr>
              <a:buSzPts val="1800"/>
              <a:buFont typeface="Arial"/>
              <a:buNone/>
            </a:pPr>
            <a:r>
              <a:t/>
            </a:r>
            <a:endParaRPr b="0" i="0" sz="1800" u="none" cap="none" strike="noStrike">
              <a:solidFill>
                <a:srgbClr val="DFD1C2"/>
              </a:solidFill>
              <a:latin typeface="Trebuchet MS"/>
              <a:ea typeface="Trebuchet MS"/>
              <a:cs typeface="Trebuchet MS"/>
              <a:sym typeface="Trebuchet MS"/>
            </a:endParaRPr>
          </a:p>
        </p:txBody>
      </p:sp>
      <p:pic>
        <p:nvPicPr>
          <p:cNvPr id="289" name="Google Shape;289;p48"/>
          <p:cNvPicPr preferRelativeResize="0"/>
          <p:nvPr/>
        </p:nvPicPr>
        <p:blipFill rotWithShape="1">
          <a:blip r:embed="rId3">
            <a:alphaModFix/>
          </a:blip>
          <a:srcRect b="0" l="0" r="0" t="0"/>
          <a:stretch/>
        </p:blipFill>
        <p:spPr>
          <a:xfrm>
            <a:off x="3244638" y="3013975"/>
            <a:ext cx="1861725" cy="1513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5" name="Google Shape;295;p49"/>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SzPts val="1100"/>
              <a:buNone/>
            </a:pPr>
            <a:r>
              <a:rPr lang="en" sz="2700"/>
              <a:t>Rate table: Structure</a:t>
            </a:r>
            <a:endParaRPr sz="2700"/>
          </a:p>
        </p:txBody>
      </p:sp>
      <p:sp>
        <p:nvSpPr>
          <p:cNvPr id="296" name="Google Shape;296;p49"/>
          <p:cNvSpPr txBox="1"/>
          <p:nvPr/>
        </p:nvSpPr>
        <p:spPr>
          <a:xfrm>
            <a:off x="631335" y="3009796"/>
            <a:ext cx="7950000" cy="1209900"/>
          </a:xfrm>
          <a:prstGeom prst="rect">
            <a:avLst/>
          </a:prstGeom>
          <a:noFill/>
          <a:ln>
            <a:noFill/>
          </a:ln>
        </p:spPr>
        <p:txBody>
          <a:bodyPr anchorCtr="0" anchor="t" bIns="0" lIns="0" spcFirstLastPara="1" rIns="0" wrap="square" tIns="41900">
            <a:spAutoFit/>
          </a:bodyPr>
          <a:lstStyle/>
          <a:p>
            <a:pPr indent="-342900" lvl="0" marL="457200" marR="330200" rtl="0" algn="l">
              <a:lnSpc>
                <a:spcPct val="107142"/>
              </a:lnSpc>
              <a:spcBef>
                <a:spcPts val="40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First row: s (paper’s Construction 1 family) or n (n even for           constant weight).</a:t>
            </a: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Second row: rate from paper - lemma 1</a:t>
            </a: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Remaining rows: my calculated rates under d_min ∈ {2, 4, 6, 8}.</a:t>
            </a:r>
            <a:endParaRPr b="0" i="0" sz="1800" u="none" cap="none" strike="noStrike">
              <a:solidFill>
                <a:srgbClr val="DFD1C2"/>
              </a:solidFill>
              <a:latin typeface="Trebuchet MS"/>
              <a:ea typeface="Trebuchet MS"/>
              <a:cs typeface="Trebuchet MS"/>
              <a:sym typeface="Trebuchet MS"/>
            </a:endParaRPr>
          </a:p>
        </p:txBody>
      </p:sp>
      <p:pic>
        <p:nvPicPr>
          <p:cNvPr descr="A screenshot of a data&#10;&#10;AI-generated content may be incorrect." id="297" name="Google Shape;297;p49"/>
          <p:cNvPicPr preferRelativeResize="0"/>
          <p:nvPr/>
        </p:nvPicPr>
        <p:blipFill rotWithShape="1">
          <a:blip r:embed="rId3">
            <a:alphaModFix/>
          </a:blip>
          <a:srcRect b="0" l="0" r="0" t="0"/>
          <a:stretch/>
        </p:blipFill>
        <p:spPr>
          <a:xfrm>
            <a:off x="325800" y="885425"/>
            <a:ext cx="8561071" cy="21243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3" name="Google Shape;303;p50"/>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SzPts val="1100"/>
              <a:buNone/>
            </a:pPr>
            <a:r>
              <a:rPr lang="en" sz="2700"/>
              <a:t>Rate table: Insight</a:t>
            </a:r>
            <a:endParaRPr sz="2700"/>
          </a:p>
        </p:txBody>
      </p:sp>
      <p:sp>
        <p:nvSpPr>
          <p:cNvPr id="304" name="Google Shape;304;p50"/>
          <p:cNvSpPr txBox="1"/>
          <p:nvPr/>
        </p:nvSpPr>
        <p:spPr>
          <a:xfrm>
            <a:off x="631335" y="3009796"/>
            <a:ext cx="7950000" cy="1363800"/>
          </a:xfrm>
          <a:prstGeom prst="rect">
            <a:avLst/>
          </a:prstGeom>
          <a:noFill/>
          <a:ln>
            <a:noFill/>
          </a:ln>
        </p:spPr>
        <p:txBody>
          <a:bodyPr anchorCtr="0" anchor="t" bIns="0" lIns="0" spcFirstLastPara="1" rIns="0" wrap="square" tIns="41900">
            <a:spAutoFit/>
          </a:bodyPr>
          <a:lstStyle/>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 NA </a:t>
            </a:r>
            <a:r>
              <a:rPr lang="en" sz="1800">
                <a:solidFill>
                  <a:srgbClr val="DFD1C2"/>
                </a:solidFill>
                <a:latin typeface="Trebuchet MS"/>
                <a:ea typeface="Trebuchet MS"/>
                <a:cs typeface="Trebuchet MS"/>
                <a:sym typeface="Trebuchet MS"/>
              </a:rPr>
              <a:t>(Not Applicable)</a:t>
            </a:r>
            <a:r>
              <a:rPr b="0" i="0" lang="en" sz="1800" u="none" cap="none" strike="noStrike">
                <a:solidFill>
                  <a:srgbClr val="DFD1C2"/>
                </a:solidFill>
                <a:latin typeface="Trebuchet MS"/>
                <a:ea typeface="Trebuchet MS"/>
                <a:cs typeface="Trebuchet MS"/>
                <a:sym typeface="Trebuchet MS"/>
              </a:rPr>
              <a:t>: </a:t>
            </a:r>
            <a:r>
              <a:rPr lang="en" sz="1800">
                <a:solidFill>
                  <a:srgbClr val="DFD1C2"/>
                </a:solidFill>
                <a:latin typeface="Trebuchet MS"/>
                <a:ea typeface="Trebuchet MS"/>
                <a:cs typeface="Trebuchet MS"/>
                <a:sym typeface="Trebuchet MS"/>
              </a:rPr>
              <a:t>Minimum Hamming distance larger than</a:t>
            </a:r>
            <a:r>
              <a:rPr b="0" i="0" lang="en" sz="1800" u="none" cap="none" strike="noStrike">
                <a:solidFill>
                  <a:srgbClr val="DFD1C2"/>
                </a:solidFill>
                <a:latin typeface="Trebuchet MS"/>
                <a:ea typeface="Trebuchet MS"/>
                <a:cs typeface="Trebuchet MS"/>
                <a:sym typeface="Trebuchet MS"/>
              </a:rPr>
              <a:t> given n.</a:t>
            </a:r>
            <a:endParaRPr b="0" i="0" sz="1800" u="none" cap="none" strike="noStrike">
              <a:solidFill>
                <a:srgbClr val="DFD1C2"/>
              </a:solidFill>
              <a:latin typeface="Trebuchet MS"/>
              <a:ea typeface="Trebuchet MS"/>
              <a:cs typeface="Trebuchet MS"/>
              <a:sym typeface="Trebuchet MS"/>
            </a:endParaRPr>
          </a:p>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 Codes needed optimization maximum-clique/pruning.</a:t>
            </a:r>
            <a:endParaRPr b="0" i="0" sz="1800" u="none" cap="none" strike="noStrike">
              <a:solidFill>
                <a:srgbClr val="DFD1C2"/>
              </a:solidFill>
              <a:latin typeface="Trebuchet MS"/>
              <a:ea typeface="Trebuchet MS"/>
              <a:cs typeface="Trebuchet MS"/>
              <a:sym typeface="Trebuchet MS"/>
            </a:endParaRPr>
          </a:p>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 d ≥ 2 and d ≥ 4: rates increase steadily with n.</a:t>
            </a:r>
            <a:endParaRPr b="0" i="0" sz="1800" u="none" cap="none" strike="noStrike">
              <a:solidFill>
                <a:srgbClr val="DFD1C2"/>
              </a:solidFill>
              <a:latin typeface="Trebuchet MS"/>
              <a:ea typeface="Trebuchet MS"/>
              <a:cs typeface="Trebuchet MS"/>
              <a:sym typeface="Trebuchet MS"/>
            </a:endParaRPr>
          </a:p>
          <a:p>
            <a:pPr indent="0" lvl="0" marL="0" marR="330200" rtl="0" algn="l">
              <a:lnSpc>
                <a:spcPct val="107142"/>
              </a:lnSpc>
              <a:spcBef>
                <a:spcPts val="400"/>
              </a:spcBef>
              <a:spcAft>
                <a:spcPts val="0"/>
              </a:spcAft>
              <a:buClr>
                <a:srgbClr val="000000"/>
              </a:buClr>
              <a:buSzPts val="1800"/>
              <a:buFont typeface="Arial"/>
              <a:buNone/>
            </a:pPr>
            <a:r>
              <a:rPr b="0" i="0" lang="en" sz="1800" u="none" cap="none" strike="noStrike">
                <a:solidFill>
                  <a:srgbClr val="DFD1C2"/>
                </a:solidFill>
                <a:latin typeface="Trebuchet MS"/>
                <a:ea typeface="Trebuchet MS"/>
                <a:cs typeface="Trebuchet MS"/>
                <a:sym typeface="Trebuchet MS"/>
              </a:rPr>
              <a:t>• d ≥ 6 and d ≥ 8: rates fluctuate; acceptable pairs are sparse.</a:t>
            </a:r>
            <a:endParaRPr b="0" i="0" sz="1800" u="none" cap="none" strike="noStrike">
              <a:solidFill>
                <a:srgbClr val="DFD1C2"/>
              </a:solidFill>
              <a:latin typeface="Trebuchet MS"/>
              <a:ea typeface="Trebuchet MS"/>
              <a:cs typeface="Trebuchet MS"/>
              <a:sym typeface="Trebuchet MS"/>
            </a:endParaRPr>
          </a:p>
        </p:txBody>
      </p:sp>
      <p:pic>
        <p:nvPicPr>
          <p:cNvPr descr="A screenshot of a data" id="305" name="Google Shape;305;p50"/>
          <p:cNvPicPr preferRelativeResize="0"/>
          <p:nvPr/>
        </p:nvPicPr>
        <p:blipFill rotWithShape="1">
          <a:blip r:embed="rId3">
            <a:alphaModFix/>
          </a:blip>
          <a:srcRect b="0" l="0" r="0" t="0"/>
          <a:stretch/>
        </p:blipFill>
        <p:spPr>
          <a:xfrm>
            <a:off x="325800" y="885425"/>
            <a:ext cx="8561071" cy="21243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1" name="Google Shape;311;p51"/>
          <p:cNvSpPr txBox="1"/>
          <p:nvPr/>
        </p:nvSpPr>
        <p:spPr>
          <a:xfrm>
            <a:off x="684975" y="2142300"/>
            <a:ext cx="8561100" cy="11124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Clr>
                <a:srgbClr val="000000"/>
              </a:buClr>
              <a:buSzPts val="2000"/>
              <a:buFont typeface="Arial"/>
              <a:buNone/>
            </a:pPr>
            <a:r>
              <a:rPr b="1" i="0" lang="en" sz="2000" u="none" cap="none" strike="noStrike">
                <a:solidFill>
                  <a:srgbClr val="DFD1C2"/>
                </a:solidFill>
                <a:latin typeface="Trebuchet MS"/>
                <a:ea typeface="Trebuchet MS"/>
                <a:cs typeface="Trebuchet MS"/>
                <a:sym typeface="Trebuchet MS"/>
              </a:rPr>
              <a:t>Case </a:t>
            </a:r>
            <a:r>
              <a:rPr b="1" lang="en" sz="2000">
                <a:solidFill>
                  <a:srgbClr val="DFD1C2"/>
                </a:solidFill>
                <a:latin typeface="Trebuchet MS"/>
                <a:ea typeface="Trebuchet MS"/>
                <a:cs typeface="Trebuchet MS"/>
                <a:sym typeface="Trebuchet MS"/>
              </a:rPr>
              <a:t>B</a:t>
            </a:r>
            <a:r>
              <a:rPr b="1" i="0" lang="en" sz="2000" u="none" cap="none" strike="noStrike">
                <a:solidFill>
                  <a:srgbClr val="DFD1C2"/>
                </a:solidFill>
                <a:latin typeface="Trebuchet MS"/>
                <a:ea typeface="Trebuchet MS"/>
                <a:cs typeface="Trebuchet MS"/>
                <a:sym typeface="Trebuchet MS"/>
              </a:rPr>
              <a:t>: (6,1)</a:t>
            </a:r>
            <a:r>
              <a:rPr b="1" lang="en" sz="2000">
                <a:solidFill>
                  <a:srgbClr val="DFD1C2"/>
                </a:solidFill>
                <a:latin typeface="Trebuchet MS"/>
                <a:ea typeface="Trebuchet MS"/>
                <a:cs typeface="Trebuchet MS"/>
                <a:sym typeface="Trebuchet MS"/>
              </a:rPr>
              <a:t> </a:t>
            </a:r>
            <a:r>
              <a:rPr b="1" i="0" lang="en" sz="2000" u="none" cap="none" strike="noStrike">
                <a:solidFill>
                  <a:srgbClr val="DFD1C2"/>
                </a:solidFill>
                <a:latin typeface="Trebuchet MS"/>
                <a:ea typeface="Trebuchet MS"/>
                <a:cs typeface="Trebuchet MS"/>
                <a:sym typeface="Trebuchet MS"/>
              </a:rPr>
              <a:t>Exact counting</a:t>
            </a:r>
            <a:endParaRPr b="1" sz="20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Clr>
                <a:schemeClr val="dk1"/>
              </a:buClr>
              <a:buSzPts val="1100"/>
              <a:buFont typeface="Arial"/>
              <a:buNone/>
            </a:pPr>
            <a:r>
              <a:rPr b="1" lang="en" sz="2000">
                <a:solidFill>
                  <a:srgbClr val="DFD1C2"/>
                </a:solidFill>
                <a:latin typeface="Trebuchet MS"/>
                <a:ea typeface="Trebuchet MS"/>
                <a:cs typeface="Trebuchet MS"/>
                <a:sym typeface="Trebuchet MS"/>
              </a:rPr>
              <a:t>recurrence / generating function (sanity‑check)</a:t>
            </a:r>
            <a:endParaRPr b="1" sz="20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Clr>
                <a:srgbClr val="000000"/>
              </a:buClr>
              <a:buSzPts val="2000"/>
              <a:buFont typeface="Arial"/>
              <a:buNone/>
            </a:pPr>
            <a:r>
              <a:t/>
            </a:r>
            <a:endParaRPr b="1" sz="2000">
              <a:solidFill>
                <a:srgbClr val="DFD1C2"/>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p:nvPr/>
        </p:nvSpPr>
        <p:spPr>
          <a:xfrm>
            <a:off x="349700" y="402000"/>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7" name="Google Shape;317;p52"/>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Counting Valid Sequence: fn Sequence</a:t>
            </a:r>
            <a:endParaRPr sz="2700"/>
          </a:p>
        </p:txBody>
      </p:sp>
      <p:sp>
        <p:nvSpPr>
          <p:cNvPr id="318" name="Google Shape;318;p52"/>
          <p:cNvSpPr/>
          <p:nvPr/>
        </p:nvSpPr>
        <p:spPr>
          <a:xfrm>
            <a:off x="390525" y="1038225"/>
            <a:ext cx="4158520" cy="1372029"/>
          </a:xfrm>
          <a:custGeom>
            <a:rect b="b" l="l" r="r" t="t"/>
            <a:pathLst>
              <a:path extrusionOk="0" h="1847850" w="5600700">
                <a:moveTo>
                  <a:pt x="76205" y="0"/>
                </a:moveTo>
                <a:lnTo>
                  <a:pt x="5524495" y="0"/>
                </a:lnTo>
                <a:cubicBezTo>
                  <a:pt x="5566582" y="0"/>
                  <a:pt x="5600700" y="34118"/>
                  <a:pt x="5600700" y="76205"/>
                </a:cubicBezTo>
                <a:lnTo>
                  <a:pt x="5600700" y="1771645"/>
                </a:lnTo>
                <a:cubicBezTo>
                  <a:pt x="5600700" y="1813732"/>
                  <a:pt x="5566582" y="1847850"/>
                  <a:pt x="5524495" y="1847850"/>
                </a:cubicBezTo>
                <a:lnTo>
                  <a:pt x="76205" y="1847850"/>
                </a:lnTo>
                <a:cubicBezTo>
                  <a:pt x="34118" y="1847850"/>
                  <a:pt x="0" y="1813732"/>
                  <a:pt x="0" y="1771645"/>
                </a:cubicBezTo>
                <a:lnTo>
                  <a:pt x="0" y="76205"/>
                </a:lnTo>
                <a:cubicBezTo>
                  <a:pt x="0" y="34146"/>
                  <a:pt x="34146" y="0"/>
                  <a:pt x="76205" y="0"/>
                </a:cubicBezTo>
                <a:close/>
              </a:path>
            </a:pathLst>
          </a:custGeom>
          <a:solidFill>
            <a:srgbClr val="E8F4F8"/>
          </a:solidFill>
          <a:ln cap="flat" cmpd="sng" w="18900">
            <a:solidFill>
              <a:srgbClr val="3498DB"/>
            </a:solidFill>
            <a:prstDash val="solid"/>
            <a:round/>
            <a:headEnd len="sm" w="sm" type="none"/>
            <a:tailEnd len="sm" w="sm" type="none"/>
          </a:ln>
        </p:spPr>
        <p:txBody>
          <a:bodyPr anchorCtr="0" anchor="ctr" bIns="68000" lIns="68000" spcFirstLastPara="1" rIns="68000" wrap="square" tIns="68000">
            <a:noAutofit/>
          </a:bodyPr>
          <a:lstStyle/>
          <a:p>
            <a:pPr indent="0" lvl="0" marL="0" rtl="0" algn="l">
              <a:spcBef>
                <a:spcPts val="0"/>
              </a:spcBef>
              <a:spcAft>
                <a:spcPts val="0"/>
              </a:spcAft>
              <a:buNone/>
            </a:pPr>
            <a:r>
              <a:t/>
            </a:r>
            <a:endParaRPr/>
          </a:p>
        </p:txBody>
      </p:sp>
      <p:sp>
        <p:nvSpPr>
          <p:cNvPr id="319" name="Google Shape;319;p52"/>
          <p:cNvSpPr/>
          <p:nvPr/>
        </p:nvSpPr>
        <p:spPr>
          <a:xfrm>
            <a:off x="510969" y="1158669"/>
            <a:ext cx="3995700" cy="198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1115" u="none" cap="none" strike="noStrike">
                <a:solidFill>
                  <a:srgbClr val="2C3E50"/>
                </a:solidFill>
                <a:latin typeface="Liter"/>
                <a:ea typeface="Liter"/>
                <a:cs typeface="Liter"/>
                <a:sym typeface="Liter"/>
              </a:rPr>
              <a:t>Dynamic Programming Approach</a:t>
            </a:r>
            <a:endParaRPr b="0" i="0" sz="1190" u="none" cap="none" strike="noStrike"/>
          </a:p>
        </p:txBody>
      </p:sp>
      <p:sp>
        <p:nvSpPr>
          <p:cNvPr id="320" name="Google Shape;320;p52"/>
          <p:cNvSpPr/>
          <p:nvPr/>
        </p:nvSpPr>
        <p:spPr>
          <a:xfrm>
            <a:off x="510969" y="1442068"/>
            <a:ext cx="39819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34495E"/>
                </a:solidFill>
                <a:latin typeface="Quattrocento Sans"/>
                <a:ea typeface="Quattrocento Sans"/>
                <a:cs typeface="Quattrocento Sans"/>
                <a:sym typeface="Quattrocento Sans"/>
              </a:rPr>
              <a:t>States:</a:t>
            </a:r>
            <a:r>
              <a:rPr b="0" i="0" lang="en" sz="892" u="none" cap="none" strike="noStrike">
                <a:solidFill>
                  <a:srgbClr val="34495E"/>
                </a:solidFill>
                <a:latin typeface="Quattrocento Sans"/>
                <a:ea typeface="Quattrocento Sans"/>
                <a:cs typeface="Quattrocento Sans"/>
                <a:sym typeface="Quattrocento Sans"/>
              </a:rPr>
              <a:t> All (ℓ-1)-bit suffixes (2^(ℓ-1) states).</a:t>
            </a:r>
            <a:endParaRPr b="0" i="0" sz="1190" u="none" cap="none" strike="noStrike"/>
          </a:p>
        </p:txBody>
      </p:sp>
      <p:sp>
        <p:nvSpPr>
          <p:cNvPr id="321" name="Google Shape;321;p52"/>
          <p:cNvSpPr/>
          <p:nvPr/>
        </p:nvSpPr>
        <p:spPr>
          <a:xfrm>
            <a:off x="510969" y="1697126"/>
            <a:ext cx="39819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34495E"/>
                </a:solidFill>
                <a:latin typeface="Quattrocento Sans"/>
                <a:ea typeface="Quattrocento Sans"/>
                <a:cs typeface="Quattrocento Sans"/>
                <a:sym typeface="Quattrocento Sans"/>
              </a:rPr>
              <a:t>Transitions:</a:t>
            </a:r>
            <a:r>
              <a:rPr b="0" i="0" lang="en" sz="892" u="none" cap="none" strike="noStrike">
                <a:solidFill>
                  <a:srgbClr val="34495E"/>
                </a:solidFill>
                <a:latin typeface="Quattrocento Sans"/>
                <a:ea typeface="Quattrocento Sans"/>
                <a:cs typeface="Quattrocento Sans"/>
                <a:sym typeface="Quattrocento Sans"/>
              </a:rPr>
              <a:t> From state s, append b ∈ {0,1} if window s+b has valid weight.</a:t>
            </a:r>
            <a:endParaRPr b="0" i="0" sz="1190" u="none" cap="none" strike="noStrike"/>
          </a:p>
        </p:txBody>
      </p:sp>
      <p:sp>
        <p:nvSpPr>
          <p:cNvPr id="322" name="Google Shape;322;p52"/>
          <p:cNvSpPr/>
          <p:nvPr/>
        </p:nvSpPr>
        <p:spPr>
          <a:xfrm>
            <a:off x="510969" y="1952185"/>
            <a:ext cx="3918061" cy="339471"/>
          </a:xfrm>
          <a:custGeom>
            <a:rect b="b" l="l" r="r" t="t"/>
            <a:pathLst>
              <a:path extrusionOk="0" h="457200" w="5276850">
                <a:moveTo>
                  <a:pt x="38098" y="0"/>
                </a:moveTo>
                <a:lnTo>
                  <a:pt x="5238752" y="0"/>
                </a:lnTo>
                <a:cubicBezTo>
                  <a:pt x="5259793" y="0"/>
                  <a:pt x="5276850" y="17057"/>
                  <a:pt x="5276850" y="38098"/>
                </a:cubicBezTo>
                <a:lnTo>
                  <a:pt x="5276850" y="419102"/>
                </a:lnTo>
                <a:cubicBezTo>
                  <a:pt x="5276850" y="440143"/>
                  <a:pt x="5259793" y="457200"/>
                  <a:pt x="5238752" y="457200"/>
                </a:cubicBezTo>
                <a:lnTo>
                  <a:pt x="38098" y="457200"/>
                </a:lnTo>
                <a:cubicBezTo>
                  <a:pt x="17057" y="457200"/>
                  <a:pt x="0" y="440143"/>
                  <a:pt x="0" y="419102"/>
                </a:cubicBezTo>
                <a:lnTo>
                  <a:pt x="0" y="38098"/>
                </a:lnTo>
                <a:cubicBezTo>
                  <a:pt x="0" y="17071"/>
                  <a:pt x="17071" y="0"/>
                  <a:pt x="38098" y="0"/>
                </a:cubicBezTo>
                <a:close/>
              </a:path>
            </a:pathLst>
          </a:custGeom>
          <a:solidFill>
            <a:srgbClr val="2C3E50"/>
          </a:solidFill>
          <a:ln>
            <a:noFill/>
          </a:ln>
        </p:spPr>
        <p:txBody>
          <a:bodyPr anchorCtr="0" anchor="ctr" bIns="68000" lIns="68000" spcFirstLastPara="1" rIns="68000" wrap="square" tIns="68000">
            <a:noAutofit/>
          </a:bodyPr>
          <a:lstStyle/>
          <a:p>
            <a:pPr indent="0" lvl="0" marL="0" rtl="0" algn="l">
              <a:spcBef>
                <a:spcPts val="0"/>
              </a:spcBef>
              <a:spcAft>
                <a:spcPts val="0"/>
              </a:spcAft>
              <a:buNone/>
            </a:pPr>
            <a:r>
              <a:t/>
            </a:r>
            <a:endParaRPr/>
          </a:p>
        </p:txBody>
      </p:sp>
      <p:sp>
        <p:nvSpPr>
          <p:cNvPr id="323" name="Google Shape;323;p52"/>
          <p:cNvSpPr/>
          <p:nvPr/>
        </p:nvSpPr>
        <p:spPr>
          <a:xfrm>
            <a:off x="595988" y="2037204"/>
            <a:ext cx="38118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FFFFFF"/>
                </a:solidFill>
                <a:latin typeface="Quattrocento Sans"/>
                <a:ea typeface="Quattrocento Sans"/>
                <a:cs typeface="Quattrocento Sans"/>
                <a:sym typeface="Quattrocento Sans"/>
              </a:rPr>
              <a:t>Result:</a:t>
            </a:r>
            <a:r>
              <a:rPr b="0" i="0" lang="en" sz="892" u="none" cap="none" strike="noStrike">
                <a:solidFill>
                  <a:srgbClr val="FFFFFF"/>
                </a:solidFill>
                <a:latin typeface="Quattrocento Sans"/>
                <a:ea typeface="Quattrocento Sans"/>
                <a:cs typeface="Quattrocento Sans"/>
                <a:sym typeface="Quattrocento Sans"/>
              </a:rPr>
              <a:t> Counts valid strings in O(n·2^(ℓ-1)) time.</a:t>
            </a:r>
            <a:endParaRPr b="0" i="0" sz="1190" u="none" cap="none" strike="noStrike"/>
          </a:p>
        </p:txBody>
      </p:sp>
      <p:sp>
        <p:nvSpPr>
          <p:cNvPr id="324" name="Google Shape;324;p52"/>
          <p:cNvSpPr/>
          <p:nvPr/>
        </p:nvSpPr>
        <p:spPr>
          <a:xfrm>
            <a:off x="4712333" y="1038225"/>
            <a:ext cx="4158520" cy="1372029"/>
          </a:xfrm>
          <a:custGeom>
            <a:rect b="b" l="l" r="r" t="t"/>
            <a:pathLst>
              <a:path extrusionOk="0" h="1847850" w="5600700">
                <a:moveTo>
                  <a:pt x="76205" y="0"/>
                </a:moveTo>
                <a:lnTo>
                  <a:pt x="5524495" y="0"/>
                </a:lnTo>
                <a:cubicBezTo>
                  <a:pt x="5566582" y="0"/>
                  <a:pt x="5600700" y="34118"/>
                  <a:pt x="5600700" y="76205"/>
                </a:cubicBezTo>
                <a:lnTo>
                  <a:pt x="5600700" y="1771645"/>
                </a:lnTo>
                <a:cubicBezTo>
                  <a:pt x="5600700" y="1813732"/>
                  <a:pt x="5566582" y="1847850"/>
                  <a:pt x="5524495" y="1847850"/>
                </a:cubicBezTo>
                <a:lnTo>
                  <a:pt x="76205" y="1847850"/>
                </a:lnTo>
                <a:cubicBezTo>
                  <a:pt x="34118" y="1847850"/>
                  <a:pt x="0" y="1813732"/>
                  <a:pt x="0" y="1771645"/>
                </a:cubicBezTo>
                <a:lnTo>
                  <a:pt x="0" y="76205"/>
                </a:lnTo>
                <a:cubicBezTo>
                  <a:pt x="0" y="34146"/>
                  <a:pt x="34146" y="0"/>
                  <a:pt x="76205" y="0"/>
                </a:cubicBezTo>
                <a:close/>
              </a:path>
            </a:pathLst>
          </a:custGeom>
          <a:solidFill>
            <a:srgbClr val="F0F0F0"/>
          </a:solidFill>
          <a:ln cap="flat" cmpd="sng" w="18900">
            <a:solidFill>
              <a:srgbClr val="7F8C8D"/>
            </a:solidFill>
            <a:prstDash val="solid"/>
            <a:round/>
            <a:headEnd len="sm" w="sm" type="none"/>
            <a:tailEnd len="sm" w="sm" type="none"/>
          </a:ln>
        </p:spPr>
        <p:txBody>
          <a:bodyPr anchorCtr="0" anchor="ctr" bIns="68000" lIns="68000" spcFirstLastPara="1" rIns="68000" wrap="square" tIns="68000">
            <a:noAutofit/>
          </a:bodyPr>
          <a:lstStyle/>
          <a:p>
            <a:pPr indent="0" lvl="0" marL="0" rtl="0" algn="l">
              <a:spcBef>
                <a:spcPts val="0"/>
              </a:spcBef>
              <a:spcAft>
                <a:spcPts val="0"/>
              </a:spcAft>
              <a:buNone/>
            </a:pPr>
            <a:r>
              <a:t/>
            </a:r>
            <a:endParaRPr/>
          </a:p>
        </p:txBody>
      </p:sp>
      <p:sp>
        <p:nvSpPr>
          <p:cNvPr id="325" name="Google Shape;325;p52"/>
          <p:cNvSpPr/>
          <p:nvPr/>
        </p:nvSpPr>
        <p:spPr>
          <a:xfrm>
            <a:off x="4832777" y="1158669"/>
            <a:ext cx="3995700" cy="198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1115" u="none" cap="none" strike="noStrike">
                <a:solidFill>
                  <a:srgbClr val="2C3E50"/>
                </a:solidFill>
                <a:latin typeface="Liter"/>
                <a:ea typeface="Liter"/>
                <a:cs typeface="Liter"/>
                <a:sym typeface="Liter"/>
              </a:rPr>
              <a:t>f_n for (ℓ=6, δ=1)</a:t>
            </a:r>
            <a:endParaRPr b="0" i="0" sz="1190" u="none" cap="none" strike="noStrike"/>
          </a:p>
        </p:txBody>
      </p:sp>
      <p:sp>
        <p:nvSpPr>
          <p:cNvPr id="326" name="Google Shape;326;p52"/>
          <p:cNvSpPr/>
          <p:nvPr/>
        </p:nvSpPr>
        <p:spPr>
          <a:xfrm>
            <a:off x="4832777" y="1442068"/>
            <a:ext cx="3918061" cy="452628"/>
          </a:xfrm>
          <a:custGeom>
            <a:rect b="b" l="l" r="r" t="t"/>
            <a:pathLst>
              <a:path extrusionOk="0" h="609600" w="5276850">
                <a:moveTo>
                  <a:pt x="38100" y="0"/>
                </a:moveTo>
                <a:lnTo>
                  <a:pt x="5238750" y="0"/>
                </a:lnTo>
                <a:cubicBezTo>
                  <a:pt x="5259778" y="0"/>
                  <a:pt x="5276850" y="17072"/>
                  <a:pt x="5276850" y="38100"/>
                </a:cubicBezTo>
                <a:lnTo>
                  <a:pt x="5276850" y="571500"/>
                </a:lnTo>
                <a:cubicBezTo>
                  <a:pt x="5276850" y="592528"/>
                  <a:pt x="5259778" y="609600"/>
                  <a:pt x="523875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a:noFill/>
          </a:ln>
        </p:spPr>
        <p:txBody>
          <a:bodyPr anchorCtr="0" anchor="ctr" bIns="68000" lIns="68000" spcFirstLastPara="1" rIns="68000" wrap="square" tIns="68000">
            <a:noAutofit/>
          </a:bodyPr>
          <a:lstStyle/>
          <a:p>
            <a:pPr indent="0" lvl="0" marL="0" rtl="0" algn="l">
              <a:spcBef>
                <a:spcPts val="0"/>
              </a:spcBef>
              <a:spcAft>
                <a:spcPts val="0"/>
              </a:spcAft>
              <a:buNone/>
            </a:pPr>
            <a:r>
              <a:t/>
            </a:r>
            <a:endParaRPr/>
          </a:p>
        </p:txBody>
      </p:sp>
      <p:sp>
        <p:nvSpPr>
          <p:cNvPr id="327" name="Google Shape;327;p52"/>
          <p:cNvSpPr/>
          <p:nvPr/>
        </p:nvSpPr>
        <p:spPr>
          <a:xfrm>
            <a:off x="4917796" y="1527087"/>
            <a:ext cx="3804600" cy="1419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2C3E50"/>
                </a:solidFill>
                <a:latin typeface="Arial"/>
                <a:ea typeface="Arial"/>
                <a:cs typeface="Arial"/>
                <a:sym typeface="Arial"/>
              </a:rPr>
              <a:t>n: 0 1 2 3 4 5 6 7 8 9 10 11 12 13 14</a:t>
            </a:r>
            <a:endParaRPr b="0" i="0" sz="1190" u="none" cap="none" strike="noStrike"/>
          </a:p>
        </p:txBody>
      </p:sp>
      <p:sp>
        <p:nvSpPr>
          <p:cNvPr id="328" name="Google Shape;328;p52"/>
          <p:cNvSpPr/>
          <p:nvPr/>
        </p:nvSpPr>
        <p:spPr>
          <a:xfrm>
            <a:off x="4917796" y="1668787"/>
            <a:ext cx="3804600" cy="1419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E74C3C"/>
                </a:solidFill>
                <a:latin typeface="Arial"/>
                <a:ea typeface="Arial"/>
                <a:cs typeface="Arial"/>
                <a:sym typeface="Arial"/>
              </a:rPr>
              <a:t>f_n: 1 2 4 8 16 32 50 90 162 290 518 926 1662 2974 5326</a:t>
            </a:r>
            <a:endParaRPr b="0" i="0" sz="1190" u="none" cap="none" strike="noStrike"/>
          </a:p>
        </p:txBody>
      </p:sp>
      <p:pic>
        <p:nvPicPr>
          <p:cNvPr id="329" name="Google Shape;329;p52"/>
          <p:cNvPicPr preferRelativeResize="0"/>
          <p:nvPr/>
        </p:nvPicPr>
        <p:blipFill>
          <a:blip r:embed="rId3">
            <a:alphaModFix/>
          </a:blip>
          <a:stretch>
            <a:fillRect/>
          </a:stretch>
        </p:blipFill>
        <p:spPr>
          <a:xfrm>
            <a:off x="476763" y="2455775"/>
            <a:ext cx="3588350" cy="2543926"/>
          </a:xfrm>
          <a:prstGeom prst="rect">
            <a:avLst/>
          </a:prstGeom>
          <a:noFill/>
          <a:ln>
            <a:noFill/>
          </a:ln>
        </p:spPr>
      </p:pic>
      <p:pic>
        <p:nvPicPr>
          <p:cNvPr id="330" name="Google Shape;330;p52"/>
          <p:cNvPicPr preferRelativeResize="0"/>
          <p:nvPr/>
        </p:nvPicPr>
        <p:blipFill>
          <a:blip r:embed="rId4">
            <a:alphaModFix/>
          </a:blip>
          <a:stretch>
            <a:fillRect/>
          </a:stretch>
        </p:blipFill>
        <p:spPr>
          <a:xfrm>
            <a:off x="4832770" y="2455783"/>
            <a:ext cx="3995701" cy="25782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2894100" y="2204550"/>
            <a:ext cx="3355800" cy="7344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6" name="Google Shape;336;p53"/>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Theorem 2: Recurrence Verification</a:t>
            </a:r>
            <a:endParaRPr sz="2700"/>
          </a:p>
        </p:txBody>
      </p:sp>
      <p:sp>
        <p:nvSpPr>
          <p:cNvPr id="337" name="Google Shape;337;p53"/>
          <p:cNvSpPr/>
          <p:nvPr/>
        </p:nvSpPr>
        <p:spPr>
          <a:xfrm>
            <a:off x="352900" y="978403"/>
            <a:ext cx="4825365" cy="1192149"/>
          </a:xfrm>
          <a:custGeom>
            <a:rect b="b" l="l" r="r" t="t"/>
            <a:pathLst>
              <a:path extrusionOk="0" h="1600200" w="6477000">
                <a:moveTo>
                  <a:pt x="76202" y="0"/>
                </a:moveTo>
                <a:lnTo>
                  <a:pt x="6400798" y="0"/>
                </a:lnTo>
                <a:cubicBezTo>
                  <a:pt x="6442883" y="0"/>
                  <a:pt x="6477000" y="34117"/>
                  <a:pt x="6477000" y="76202"/>
                </a:cubicBezTo>
                <a:lnTo>
                  <a:pt x="6477000" y="1523998"/>
                </a:lnTo>
                <a:cubicBezTo>
                  <a:pt x="6477000" y="1566083"/>
                  <a:pt x="6442883" y="1600200"/>
                  <a:pt x="6400798" y="1600200"/>
                </a:cubicBezTo>
                <a:lnTo>
                  <a:pt x="76202" y="1600200"/>
                </a:lnTo>
                <a:cubicBezTo>
                  <a:pt x="34117" y="1600200"/>
                  <a:pt x="0" y="1566083"/>
                  <a:pt x="0" y="1523998"/>
                </a:cubicBezTo>
                <a:lnTo>
                  <a:pt x="0" y="76202"/>
                </a:lnTo>
                <a:cubicBezTo>
                  <a:pt x="0" y="34145"/>
                  <a:pt x="34145" y="0"/>
                  <a:pt x="76202" y="0"/>
                </a:cubicBezTo>
                <a:close/>
              </a:path>
            </a:pathLst>
          </a:custGeom>
          <a:solidFill>
            <a:srgbClr val="2C3E50"/>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38" name="Google Shape;338;p53"/>
          <p:cNvSpPr/>
          <p:nvPr/>
        </p:nvSpPr>
        <p:spPr>
          <a:xfrm>
            <a:off x="494783" y="1120286"/>
            <a:ext cx="4611300" cy="198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1117" u="none" cap="none" strike="noStrike">
                <a:solidFill>
                  <a:srgbClr val="FFFFFF"/>
                </a:solidFill>
                <a:latin typeface="Liter"/>
                <a:ea typeface="Liter"/>
                <a:cs typeface="Liter"/>
                <a:sym typeface="Liter"/>
              </a:rPr>
              <a:t>Theorem 2 (ℓ=6, δ=1)</a:t>
            </a:r>
            <a:endParaRPr b="0" i="0" sz="1191" u="none" cap="none" strike="noStrike"/>
          </a:p>
        </p:txBody>
      </p:sp>
      <p:sp>
        <p:nvSpPr>
          <p:cNvPr id="339" name="Google Shape;339;p53"/>
          <p:cNvSpPr/>
          <p:nvPr/>
        </p:nvSpPr>
        <p:spPr>
          <a:xfrm>
            <a:off x="494783" y="1404052"/>
            <a:ext cx="4541520" cy="368999"/>
          </a:xfrm>
          <a:custGeom>
            <a:rect b="b" l="l" r="r" t="t"/>
            <a:pathLst>
              <a:path extrusionOk="0" h="495300" w="6096000">
                <a:moveTo>
                  <a:pt x="38098" y="0"/>
                </a:moveTo>
                <a:lnTo>
                  <a:pt x="6057902" y="0"/>
                </a:lnTo>
                <a:cubicBezTo>
                  <a:pt x="6078943" y="0"/>
                  <a:pt x="6096000" y="17057"/>
                  <a:pt x="6096000" y="38098"/>
                </a:cubicBezTo>
                <a:lnTo>
                  <a:pt x="6096000" y="457202"/>
                </a:lnTo>
                <a:cubicBezTo>
                  <a:pt x="6096000" y="478243"/>
                  <a:pt x="6078943" y="495300"/>
                  <a:pt x="6057902" y="495300"/>
                </a:cubicBezTo>
                <a:lnTo>
                  <a:pt x="38098" y="495300"/>
                </a:lnTo>
                <a:cubicBezTo>
                  <a:pt x="17057" y="495300"/>
                  <a:pt x="0" y="478243"/>
                  <a:pt x="0" y="457202"/>
                </a:cubicBezTo>
                <a:lnTo>
                  <a:pt x="0" y="38098"/>
                </a:lnTo>
                <a:cubicBezTo>
                  <a:pt x="0" y="17071"/>
                  <a:pt x="17071" y="0"/>
                  <a:pt x="38098" y="0"/>
                </a:cubicBezTo>
                <a:close/>
              </a:path>
            </a:pathLst>
          </a:custGeom>
          <a:solidFill>
            <a:srgbClr val="FFFFFF">
              <a:alpha val="9800"/>
            </a:srgbClr>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40" name="Google Shape;340;p53"/>
          <p:cNvSpPr/>
          <p:nvPr/>
        </p:nvSpPr>
        <p:spPr>
          <a:xfrm>
            <a:off x="547989" y="1489182"/>
            <a:ext cx="4434000" cy="198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0" i="0" lang="en" sz="1005" u="none" cap="none" strike="noStrike">
                <a:solidFill>
                  <a:srgbClr val="FFFFFF"/>
                </a:solidFill>
                <a:latin typeface="Quattrocento Sans"/>
                <a:ea typeface="Quattrocento Sans"/>
                <a:cs typeface="Quattrocento Sans"/>
                <a:sym typeface="Quattrocento Sans"/>
              </a:rPr>
              <a:t>f_{n+12} = f_{n+11} + f_{n+10} + f_{n+9} - f_{n+6} - f_{n+4} - f_{n+3} + f_n</a:t>
            </a:r>
            <a:endParaRPr b="0" i="0" sz="1191" u="none" cap="none" strike="noStrike"/>
          </a:p>
        </p:txBody>
      </p:sp>
      <p:sp>
        <p:nvSpPr>
          <p:cNvPr id="341" name="Google Shape;341;p53"/>
          <p:cNvSpPr/>
          <p:nvPr/>
        </p:nvSpPr>
        <p:spPr>
          <a:xfrm>
            <a:off x="494783" y="1858077"/>
            <a:ext cx="4596900" cy="1704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0" i="0" lang="en" sz="893" u="none" cap="none" strike="noStrike">
                <a:solidFill>
                  <a:srgbClr val="FFFFFF"/>
                </a:solidFill>
                <a:latin typeface="Quattrocento Sans"/>
                <a:ea typeface="Quattrocento Sans"/>
                <a:cs typeface="Quattrocento Sans"/>
                <a:sym typeface="Quattrocento Sans"/>
              </a:rPr>
              <a:t>for n ≥ 6</a:t>
            </a:r>
            <a:endParaRPr b="0" i="0" sz="1191" u="none" cap="none" strike="noStrike"/>
          </a:p>
        </p:txBody>
      </p:sp>
      <p:sp>
        <p:nvSpPr>
          <p:cNvPr id="342" name="Google Shape;342;p53"/>
          <p:cNvSpPr/>
          <p:nvPr/>
        </p:nvSpPr>
        <p:spPr>
          <a:xfrm>
            <a:off x="359994" y="2290819"/>
            <a:ext cx="4811173" cy="1064419"/>
          </a:xfrm>
          <a:custGeom>
            <a:rect b="b" l="l" r="r" t="t"/>
            <a:pathLst>
              <a:path extrusionOk="0" h="1428750" w="6457950">
                <a:moveTo>
                  <a:pt x="76195" y="0"/>
                </a:moveTo>
                <a:lnTo>
                  <a:pt x="6381755" y="0"/>
                </a:lnTo>
                <a:cubicBezTo>
                  <a:pt x="6423836" y="0"/>
                  <a:pt x="6457950" y="34114"/>
                  <a:pt x="6457950" y="76195"/>
                </a:cubicBezTo>
                <a:lnTo>
                  <a:pt x="6457950" y="1352555"/>
                </a:lnTo>
                <a:cubicBezTo>
                  <a:pt x="6457950" y="1394636"/>
                  <a:pt x="6423836" y="1428750"/>
                  <a:pt x="6381755" y="1428750"/>
                </a:cubicBezTo>
                <a:lnTo>
                  <a:pt x="76195" y="1428750"/>
                </a:lnTo>
                <a:cubicBezTo>
                  <a:pt x="34114" y="1428750"/>
                  <a:pt x="0" y="1394636"/>
                  <a:pt x="0" y="1352555"/>
                </a:cubicBezTo>
                <a:lnTo>
                  <a:pt x="0" y="76195"/>
                </a:lnTo>
                <a:cubicBezTo>
                  <a:pt x="0" y="34142"/>
                  <a:pt x="34142" y="0"/>
                  <a:pt x="76195" y="0"/>
                </a:cubicBezTo>
                <a:close/>
              </a:path>
            </a:pathLst>
          </a:custGeom>
          <a:solidFill>
            <a:srgbClr val="FFF3CD"/>
          </a:solidFill>
          <a:ln cap="flat" cmpd="sng" w="18925">
            <a:solidFill>
              <a:srgbClr val="FFC107"/>
            </a:solidFill>
            <a:prstDash val="solid"/>
            <a:round/>
            <a:headEnd len="sm" w="sm" type="none"/>
            <a:tailEnd len="sm" w="sm" type="none"/>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43" name="Google Shape;343;p53"/>
          <p:cNvSpPr/>
          <p:nvPr/>
        </p:nvSpPr>
        <p:spPr>
          <a:xfrm>
            <a:off x="480595" y="2411420"/>
            <a:ext cx="4632600" cy="1986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5" u="none" cap="none" strike="noStrike">
                <a:solidFill>
                  <a:srgbClr val="2C3E50"/>
                </a:solidFill>
                <a:latin typeface="Liter"/>
                <a:ea typeface="Liter"/>
                <a:cs typeface="Liter"/>
                <a:sym typeface="Liter"/>
              </a:rPr>
              <a:t>Verification Methodology</a:t>
            </a:r>
            <a:endParaRPr b="0" i="0" sz="1191" u="none" cap="none" strike="noStrike"/>
          </a:p>
        </p:txBody>
      </p:sp>
      <p:sp>
        <p:nvSpPr>
          <p:cNvPr id="344" name="Google Shape;344;p53"/>
          <p:cNvSpPr/>
          <p:nvPr/>
        </p:nvSpPr>
        <p:spPr>
          <a:xfrm>
            <a:off x="480595" y="2666809"/>
            <a:ext cx="4625400" cy="567600"/>
          </a:xfrm>
          <a:prstGeom prst="rect">
            <a:avLst/>
          </a:prstGeom>
          <a:noFill/>
          <a:ln>
            <a:noFill/>
          </a:ln>
        </p:spPr>
        <p:txBody>
          <a:bodyPr anchorCtr="0" anchor="ctr" bIns="0" lIns="0" spcFirstLastPara="1" rIns="0" wrap="square" tIns="0">
            <a:noAutofit/>
          </a:bodyPr>
          <a:lstStyle/>
          <a:p>
            <a:pPr indent="-189176" lvl="0" marL="189176" marR="0" rtl="0" algn="l">
              <a:lnSpc>
                <a:spcPct val="130000"/>
              </a:lnSpc>
              <a:spcBef>
                <a:spcPts val="0"/>
              </a:spcBef>
              <a:spcAft>
                <a:spcPts val="0"/>
              </a:spcAft>
              <a:buClr>
                <a:srgbClr val="34495E"/>
              </a:buClr>
              <a:buSzPts val="894"/>
              <a:buFont typeface="Calibri"/>
              <a:buAutoNum type="arabicPeriod"/>
            </a:pPr>
            <a:r>
              <a:rPr b="0" i="0" lang="en" sz="893" u="none" cap="none" strike="noStrike">
                <a:solidFill>
                  <a:srgbClr val="34495E"/>
                </a:solidFill>
                <a:latin typeface="Quattrocento Sans"/>
                <a:ea typeface="Quattrocento Sans"/>
                <a:cs typeface="Quattrocento Sans"/>
                <a:sym typeface="Quattrocento Sans"/>
              </a:rPr>
              <a:t>Compute f_n via DP for n = 0…40.</a:t>
            </a:r>
            <a:endParaRPr b="0" i="0" sz="1191" u="none" cap="none" strike="noStrike"/>
          </a:p>
          <a:p>
            <a:pPr indent="-189176" lvl="0" marL="189176" marR="0" rtl="0" algn="l">
              <a:lnSpc>
                <a:spcPct val="130000"/>
              </a:lnSpc>
              <a:spcBef>
                <a:spcPts val="7"/>
              </a:spcBef>
              <a:spcAft>
                <a:spcPts val="0"/>
              </a:spcAft>
              <a:buClr>
                <a:srgbClr val="34495E"/>
              </a:buClr>
              <a:buSzPts val="894"/>
              <a:buFont typeface="Calibri"/>
              <a:buAutoNum type="arabicPeriod"/>
            </a:pPr>
            <a:r>
              <a:rPr b="0" i="0" lang="en" sz="893" u="none" cap="none" strike="noStrike">
                <a:solidFill>
                  <a:srgbClr val="34495E"/>
                </a:solidFill>
                <a:latin typeface="Quattrocento Sans"/>
                <a:ea typeface="Quattrocento Sans"/>
                <a:cs typeface="Quattrocento Sans"/>
                <a:sym typeface="Quattrocento Sans"/>
              </a:rPr>
              <a:t>For each n ∈ [6, 30], check if recurrence holds.</a:t>
            </a:r>
            <a:endParaRPr b="0" i="0" sz="1191" u="none" cap="none" strike="noStrike"/>
          </a:p>
          <a:p>
            <a:pPr indent="-189176" lvl="0" marL="189176" marR="0" rtl="0" algn="l">
              <a:lnSpc>
                <a:spcPct val="130000"/>
              </a:lnSpc>
              <a:spcBef>
                <a:spcPts val="7"/>
              </a:spcBef>
              <a:spcAft>
                <a:spcPts val="0"/>
              </a:spcAft>
              <a:buClr>
                <a:srgbClr val="34495E"/>
              </a:buClr>
              <a:buSzPts val="894"/>
              <a:buFont typeface="Calibri"/>
              <a:buAutoNum type="arabicPeriod"/>
            </a:pPr>
            <a:r>
              <a:rPr b="0" i="0" lang="en" sz="893" u="none" cap="none" strike="noStrike">
                <a:solidFill>
                  <a:srgbClr val="34495E"/>
                </a:solidFill>
                <a:latin typeface="Quattrocento Sans"/>
                <a:ea typeface="Quattrocento Sans"/>
                <a:cs typeface="Quattrocento Sans"/>
                <a:sym typeface="Quattrocento Sans"/>
              </a:rPr>
              <a:t>Report mismatches (expected: 0).</a:t>
            </a:r>
            <a:endParaRPr b="0" i="0" sz="1191" u="none" cap="none" strike="noStrike"/>
          </a:p>
        </p:txBody>
      </p:sp>
      <p:sp>
        <p:nvSpPr>
          <p:cNvPr id="345" name="Google Shape;345;p53"/>
          <p:cNvSpPr/>
          <p:nvPr/>
        </p:nvSpPr>
        <p:spPr>
          <a:xfrm>
            <a:off x="359994" y="3482635"/>
            <a:ext cx="2341721" cy="950881"/>
          </a:xfrm>
          <a:custGeom>
            <a:rect b="b" l="l" r="r" t="t"/>
            <a:pathLst>
              <a:path extrusionOk="0" h="1276350" w="3143250">
                <a:moveTo>
                  <a:pt x="76198" y="0"/>
                </a:moveTo>
                <a:lnTo>
                  <a:pt x="3067052" y="0"/>
                </a:lnTo>
                <a:cubicBezTo>
                  <a:pt x="3109135" y="0"/>
                  <a:pt x="3143250" y="34115"/>
                  <a:pt x="3143250" y="76198"/>
                </a:cubicBezTo>
                <a:lnTo>
                  <a:pt x="3143250" y="1200152"/>
                </a:lnTo>
                <a:cubicBezTo>
                  <a:pt x="3143250" y="1242235"/>
                  <a:pt x="3109135" y="1276350"/>
                  <a:pt x="3067052" y="1276350"/>
                </a:cubicBezTo>
                <a:lnTo>
                  <a:pt x="76198" y="1276350"/>
                </a:lnTo>
                <a:cubicBezTo>
                  <a:pt x="34115" y="1276350"/>
                  <a:pt x="0" y="1242235"/>
                  <a:pt x="0" y="1200152"/>
                </a:cubicBezTo>
                <a:lnTo>
                  <a:pt x="0" y="76198"/>
                </a:lnTo>
                <a:cubicBezTo>
                  <a:pt x="0" y="34115"/>
                  <a:pt x="34115" y="0"/>
                  <a:pt x="76198" y="0"/>
                </a:cubicBezTo>
                <a:close/>
              </a:path>
            </a:pathLst>
          </a:custGeom>
          <a:solidFill>
            <a:srgbClr val="D4EDDA"/>
          </a:solidFill>
          <a:ln cap="flat" cmpd="sng" w="18925">
            <a:solidFill>
              <a:srgbClr val="28A745"/>
            </a:solidFill>
            <a:prstDash val="solid"/>
            <a:round/>
            <a:headEnd len="sm" w="sm" type="none"/>
            <a:tailEnd len="sm" w="sm" type="none"/>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46" name="Google Shape;346;p53"/>
          <p:cNvSpPr/>
          <p:nvPr/>
        </p:nvSpPr>
        <p:spPr>
          <a:xfrm>
            <a:off x="395465" y="3603236"/>
            <a:ext cx="2270100" cy="340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i="0" lang="en" sz="2681" u="none" cap="none" strike="noStrike">
                <a:solidFill>
                  <a:srgbClr val="28A745"/>
                </a:solidFill>
                <a:latin typeface="Quattrocento Sans"/>
                <a:ea typeface="Quattrocento Sans"/>
                <a:cs typeface="Quattrocento Sans"/>
                <a:sym typeface="Quattrocento Sans"/>
              </a:rPr>
              <a:t>0</a:t>
            </a:r>
            <a:endParaRPr b="0" i="0" sz="1191" u="none" cap="none" strike="noStrike"/>
          </a:p>
        </p:txBody>
      </p:sp>
      <p:sp>
        <p:nvSpPr>
          <p:cNvPr id="347" name="Google Shape;347;p53"/>
          <p:cNvSpPr/>
          <p:nvPr/>
        </p:nvSpPr>
        <p:spPr>
          <a:xfrm>
            <a:off x="452218" y="4000507"/>
            <a:ext cx="2156700" cy="1704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3" u="none" cap="none" strike="noStrike">
                <a:solidFill>
                  <a:srgbClr val="2C3E50"/>
                </a:solidFill>
                <a:latin typeface="Quattrocento Sans"/>
                <a:ea typeface="Quattrocento Sans"/>
                <a:cs typeface="Quattrocento Sans"/>
                <a:sym typeface="Quattrocento Sans"/>
              </a:rPr>
              <a:t>Mismatches</a:t>
            </a:r>
            <a:endParaRPr b="0" i="0" sz="1191" u="none" cap="none" strike="noStrike"/>
          </a:p>
        </p:txBody>
      </p:sp>
      <p:sp>
        <p:nvSpPr>
          <p:cNvPr id="348" name="Google Shape;348;p53"/>
          <p:cNvSpPr/>
          <p:nvPr/>
        </p:nvSpPr>
        <p:spPr>
          <a:xfrm>
            <a:off x="455765" y="4170767"/>
            <a:ext cx="2149500" cy="1419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2" u="none" cap="none" strike="noStrike">
                <a:solidFill>
                  <a:srgbClr val="7F8C8D"/>
                </a:solidFill>
                <a:latin typeface="Quattrocento Sans"/>
                <a:ea typeface="Quattrocento Sans"/>
                <a:cs typeface="Quattrocento Sans"/>
                <a:sym typeface="Quattrocento Sans"/>
              </a:rPr>
              <a:t>n ∈ [6, 30]</a:t>
            </a:r>
            <a:endParaRPr b="0" i="0" sz="1191" u="none" cap="none" strike="noStrike"/>
          </a:p>
        </p:txBody>
      </p:sp>
      <p:sp>
        <p:nvSpPr>
          <p:cNvPr id="349" name="Google Shape;349;p53"/>
          <p:cNvSpPr/>
          <p:nvPr/>
        </p:nvSpPr>
        <p:spPr>
          <a:xfrm>
            <a:off x="2828755" y="3482635"/>
            <a:ext cx="2341721" cy="950881"/>
          </a:xfrm>
          <a:custGeom>
            <a:rect b="b" l="l" r="r" t="t"/>
            <a:pathLst>
              <a:path extrusionOk="0" h="1276350" w="3143250">
                <a:moveTo>
                  <a:pt x="76198" y="0"/>
                </a:moveTo>
                <a:lnTo>
                  <a:pt x="3067052" y="0"/>
                </a:lnTo>
                <a:cubicBezTo>
                  <a:pt x="3109135" y="0"/>
                  <a:pt x="3143250" y="34115"/>
                  <a:pt x="3143250" y="76198"/>
                </a:cubicBezTo>
                <a:lnTo>
                  <a:pt x="3143250" y="1200152"/>
                </a:lnTo>
                <a:cubicBezTo>
                  <a:pt x="3143250" y="1242235"/>
                  <a:pt x="3109135" y="1276350"/>
                  <a:pt x="3067052" y="1276350"/>
                </a:cubicBezTo>
                <a:lnTo>
                  <a:pt x="76198" y="1276350"/>
                </a:lnTo>
                <a:cubicBezTo>
                  <a:pt x="34115" y="1276350"/>
                  <a:pt x="0" y="1242235"/>
                  <a:pt x="0" y="1200152"/>
                </a:cubicBezTo>
                <a:lnTo>
                  <a:pt x="0" y="76198"/>
                </a:lnTo>
                <a:cubicBezTo>
                  <a:pt x="0" y="34115"/>
                  <a:pt x="34115" y="0"/>
                  <a:pt x="76198" y="0"/>
                </a:cubicBezTo>
                <a:close/>
              </a:path>
            </a:pathLst>
          </a:custGeom>
          <a:solidFill>
            <a:srgbClr val="E8F4F8"/>
          </a:solidFill>
          <a:ln cap="flat" cmpd="sng" w="18925">
            <a:solidFill>
              <a:srgbClr val="3498DB"/>
            </a:solidFill>
            <a:prstDash val="solid"/>
            <a:round/>
            <a:headEnd len="sm" w="sm" type="none"/>
            <a:tailEnd len="sm" w="sm" type="none"/>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50" name="Google Shape;350;p53"/>
          <p:cNvSpPr/>
          <p:nvPr/>
        </p:nvSpPr>
        <p:spPr>
          <a:xfrm>
            <a:off x="2864226" y="3603236"/>
            <a:ext cx="2270100" cy="340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i="0" lang="en" sz="2681" u="none" cap="none" strike="noStrike">
                <a:solidFill>
                  <a:srgbClr val="3498DB"/>
                </a:solidFill>
                <a:latin typeface="Quattrocento Sans"/>
                <a:ea typeface="Quattrocento Sans"/>
                <a:cs typeface="Quattrocento Sans"/>
                <a:sym typeface="Quattrocento Sans"/>
              </a:rPr>
              <a:t>25</a:t>
            </a:r>
            <a:endParaRPr b="0" i="0" sz="1191" u="none" cap="none" strike="noStrike"/>
          </a:p>
        </p:txBody>
      </p:sp>
      <p:sp>
        <p:nvSpPr>
          <p:cNvPr id="351" name="Google Shape;351;p53"/>
          <p:cNvSpPr/>
          <p:nvPr/>
        </p:nvSpPr>
        <p:spPr>
          <a:xfrm>
            <a:off x="2920979" y="4000507"/>
            <a:ext cx="2156700" cy="1704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3" u="none" cap="none" strike="noStrike">
                <a:solidFill>
                  <a:srgbClr val="2C3E50"/>
                </a:solidFill>
                <a:latin typeface="Quattrocento Sans"/>
                <a:ea typeface="Quattrocento Sans"/>
                <a:cs typeface="Quattrocento Sans"/>
                <a:sym typeface="Quattrocento Sans"/>
              </a:rPr>
              <a:t>Checks Passed</a:t>
            </a:r>
            <a:endParaRPr b="0" i="0" sz="1191" u="none" cap="none" strike="noStrike"/>
          </a:p>
        </p:txBody>
      </p:sp>
      <p:sp>
        <p:nvSpPr>
          <p:cNvPr id="352" name="Google Shape;352;p53"/>
          <p:cNvSpPr/>
          <p:nvPr/>
        </p:nvSpPr>
        <p:spPr>
          <a:xfrm>
            <a:off x="2924526" y="4170767"/>
            <a:ext cx="2149500" cy="1419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2" u="none" cap="none" strike="noStrike">
                <a:solidFill>
                  <a:srgbClr val="7F8C8D"/>
                </a:solidFill>
                <a:latin typeface="Quattrocento Sans"/>
                <a:ea typeface="Quattrocento Sans"/>
                <a:cs typeface="Quattrocento Sans"/>
                <a:sym typeface="Quattrocento Sans"/>
              </a:rPr>
              <a:t>Consecutive n values</a:t>
            </a:r>
            <a:endParaRPr b="0" i="0" sz="1191" u="none" cap="none" strike="noStrike"/>
          </a:p>
        </p:txBody>
      </p:sp>
      <p:sp>
        <p:nvSpPr>
          <p:cNvPr id="353" name="Google Shape;353;p53"/>
          <p:cNvSpPr/>
          <p:nvPr/>
        </p:nvSpPr>
        <p:spPr>
          <a:xfrm>
            <a:off x="5325893" y="1425334"/>
            <a:ext cx="3533870" cy="2568797"/>
          </a:xfrm>
          <a:custGeom>
            <a:rect b="b" l="l" r="r" t="t"/>
            <a:pathLst>
              <a:path extrusionOk="0" h="3448050" w="4743450">
                <a:moveTo>
                  <a:pt x="76202" y="0"/>
                </a:moveTo>
                <a:lnTo>
                  <a:pt x="4667248" y="0"/>
                </a:lnTo>
                <a:cubicBezTo>
                  <a:pt x="4709333" y="0"/>
                  <a:pt x="4743450" y="34117"/>
                  <a:pt x="4743450" y="76202"/>
                </a:cubicBezTo>
                <a:lnTo>
                  <a:pt x="4743450" y="3371848"/>
                </a:lnTo>
                <a:cubicBezTo>
                  <a:pt x="4743450" y="3413933"/>
                  <a:pt x="4709333" y="3448050"/>
                  <a:pt x="4667248" y="3448050"/>
                </a:cubicBezTo>
                <a:lnTo>
                  <a:pt x="76202" y="3448050"/>
                </a:lnTo>
                <a:cubicBezTo>
                  <a:pt x="34117" y="3448050"/>
                  <a:pt x="0" y="3413933"/>
                  <a:pt x="0" y="3371848"/>
                </a:cubicBezTo>
                <a:lnTo>
                  <a:pt x="0" y="76202"/>
                </a:lnTo>
                <a:cubicBezTo>
                  <a:pt x="0" y="34117"/>
                  <a:pt x="34117" y="0"/>
                  <a:pt x="76202" y="0"/>
                </a:cubicBezTo>
                <a:close/>
              </a:path>
            </a:pathLst>
          </a:custGeom>
          <a:solidFill>
            <a:srgbClr val="F0F0F0"/>
          </a:solidFill>
          <a:ln cap="flat" cmpd="sng" w="18925">
            <a:solidFill>
              <a:srgbClr val="7F8C8D"/>
            </a:solidFill>
            <a:prstDash val="solid"/>
            <a:round/>
            <a:headEnd len="sm" w="sm" type="none"/>
            <a:tailEnd len="sm" w="sm" type="none"/>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54" name="Google Shape;354;p53"/>
          <p:cNvSpPr/>
          <p:nvPr/>
        </p:nvSpPr>
        <p:spPr>
          <a:xfrm>
            <a:off x="5414570" y="1545935"/>
            <a:ext cx="3355500" cy="198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1005" u="none" cap="none" strike="noStrike">
                <a:solidFill>
                  <a:srgbClr val="2C3E50"/>
                </a:solidFill>
                <a:latin typeface="Liter"/>
                <a:ea typeface="Liter"/>
                <a:cs typeface="Liter"/>
                <a:sym typeface="Liter"/>
              </a:rPr>
              <a:t>Sample Verification</a:t>
            </a:r>
            <a:endParaRPr b="0" i="0" sz="1191" u="none" cap="none" strike="noStrike"/>
          </a:p>
        </p:txBody>
      </p:sp>
      <p:sp>
        <p:nvSpPr>
          <p:cNvPr id="355" name="Google Shape;355;p53"/>
          <p:cNvSpPr/>
          <p:nvPr/>
        </p:nvSpPr>
        <p:spPr>
          <a:xfrm>
            <a:off x="5446493" y="1801324"/>
            <a:ext cx="3292602" cy="1731454"/>
          </a:xfrm>
          <a:custGeom>
            <a:rect b="b" l="l" r="r" t="t"/>
            <a:pathLst>
              <a:path extrusionOk="0" h="2324100" w="4419600">
                <a:moveTo>
                  <a:pt x="38092" y="0"/>
                </a:moveTo>
                <a:lnTo>
                  <a:pt x="4381508" y="0"/>
                </a:lnTo>
                <a:cubicBezTo>
                  <a:pt x="4402532" y="0"/>
                  <a:pt x="4419600" y="17068"/>
                  <a:pt x="4419600" y="38092"/>
                </a:cubicBezTo>
                <a:lnTo>
                  <a:pt x="4419600" y="2286008"/>
                </a:lnTo>
                <a:cubicBezTo>
                  <a:pt x="4419600" y="2307046"/>
                  <a:pt x="4402546" y="2324100"/>
                  <a:pt x="4381508" y="2324100"/>
                </a:cubicBezTo>
                <a:lnTo>
                  <a:pt x="38092" y="2324100"/>
                </a:lnTo>
                <a:cubicBezTo>
                  <a:pt x="17068" y="2324100"/>
                  <a:pt x="0" y="2307032"/>
                  <a:pt x="0" y="2286008"/>
                </a:cubicBezTo>
                <a:lnTo>
                  <a:pt x="0" y="38092"/>
                </a:lnTo>
                <a:cubicBezTo>
                  <a:pt x="0" y="17054"/>
                  <a:pt x="17054" y="0"/>
                  <a:pt x="38092" y="0"/>
                </a:cubicBezTo>
                <a:close/>
              </a:path>
            </a:pathLst>
          </a:custGeom>
          <a:solidFill>
            <a:srgbClr val="FFFFFF"/>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56" name="Google Shape;356;p53"/>
          <p:cNvSpPr/>
          <p:nvPr/>
        </p:nvSpPr>
        <p:spPr>
          <a:xfrm>
            <a:off x="5531623" y="1886453"/>
            <a:ext cx="3122295" cy="482536"/>
          </a:xfrm>
          <a:custGeom>
            <a:rect b="b" l="l" r="r" t="t"/>
            <a:pathLst>
              <a:path extrusionOk="0" h="647700" w="4191000">
                <a:moveTo>
                  <a:pt x="38098" y="0"/>
                </a:moveTo>
                <a:lnTo>
                  <a:pt x="4152902" y="0"/>
                </a:lnTo>
                <a:cubicBezTo>
                  <a:pt x="4173929" y="0"/>
                  <a:pt x="4191000" y="17071"/>
                  <a:pt x="4191000" y="38098"/>
                </a:cubicBezTo>
                <a:lnTo>
                  <a:pt x="4191000" y="609602"/>
                </a:lnTo>
                <a:cubicBezTo>
                  <a:pt x="4191000" y="630643"/>
                  <a:pt x="4173943" y="647700"/>
                  <a:pt x="4152902" y="647700"/>
                </a:cubicBezTo>
                <a:lnTo>
                  <a:pt x="38098" y="647700"/>
                </a:lnTo>
                <a:cubicBezTo>
                  <a:pt x="17071" y="647700"/>
                  <a:pt x="0" y="630629"/>
                  <a:pt x="0" y="609602"/>
                </a:cubicBezTo>
                <a:lnTo>
                  <a:pt x="0" y="38098"/>
                </a:lnTo>
                <a:cubicBezTo>
                  <a:pt x="0" y="17071"/>
                  <a:pt x="17071" y="0"/>
                  <a:pt x="38098" y="0"/>
                </a:cubicBezTo>
                <a:close/>
              </a:path>
            </a:pathLst>
          </a:custGeom>
          <a:solidFill>
            <a:srgbClr val="D4EDDA"/>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57" name="Google Shape;357;p53"/>
          <p:cNvSpPr/>
          <p:nvPr/>
        </p:nvSpPr>
        <p:spPr>
          <a:xfrm>
            <a:off x="5588376" y="1957395"/>
            <a:ext cx="288000" cy="1134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2" u="none" cap="none" strike="noStrike">
                <a:solidFill>
                  <a:srgbClr val="34495E"/>
                </a:solidFill>
                <a:latin typeface="Arial"/>
                <a:ea typeface="Arial"/>
                <a:cs typeface="Arial"/>
                <a:sym typeface="Arial"/>
              </a:rPr>
              <a:t>n=6:</a:t>
            </a:r>
            <a:endParaRPr b="0" i="0" sz="1191" u="none" cap="none" strike="noStrike"/>
          </a:p>
        </p:txBody>
      </p:sp>
      <p:sp>
        <p:nvSpPr>
          <p:cNvPr id="358" name="Google Shape;358;p53"/>
          <p:cNvSpPr/>
          <p:nvPr/>
        </p:nvSpPr>
        <p:spPr>
          <a:xfrm>
            <a:off x="5588376" y="2085089"/>
            <a:ext cx="30507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70" u="none" cap="none" strike="noStrike">
                <a:solidFill>
                  <a:srgbClr val="34495E"/>
                </a:solidFill>
                <a:latin typeface="Arial"/>
                <a:ea typeface="Arial"/>
                <a:cs typeface="Arial"/>
                <a:sym typeface="Arial"/>
              </a:rPr>
              <a:t>LHS: f_18 = 2974</a:t>
            </a:r>
            <a:endParaRPr b="0" i="0" sz="1191" u="none" cap="none" strike="noStrike"/>
          </a:p>
        </p:txBody>
      </p:sp>
      <p:sp>
        <p:nvSpPr>
          <p:cNvPr id="359" name="Google Shape;359;p53"/>
          <p:cNvSpPr/>
          <p:nvPr/>
        </p:nvSpPr>
        <p:spPr>
          <a:xfrm>
            <a:off x="5588376" y="2198596"/>
            <a:ext cx="30507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70" u="none" cap="none" strike="noStrike">
                <a:solidFill>
                  <a:srgbClr val="34495E"/>
                </a:solidFill>
                <a:latin typeface="Arial"/>
                <a:ea typeface="Arial"/>
                <a:cs typeface="Arial"/>
                <a:sym typeface="Arial"/>
              </a:rPr>
              <a:t>RHS: 1662+926+518-162-90-50+32 = 2974 ✓</a:t>
            </a:r>
            <a:endParaRPr b="0" i="0" sz="1191" u="none" cap="none" strike="noStrike"/>
          </a:p>
        </p:txBody>
      </p:sp>
      <p:sp>
        <p:nvSpPr>
          <p:cNvPr id="360" name="Google Shape;360;p53"/>
          <p:cNvSpPr/>
          <p:nvPr/>
        </p:nvSpPr>
        <p:spPr>
          <a:xfrm>
            <a:off x="5531623" y="2425608"/>
            <a:ext cx="3122295" cy="482537"/>
          </a:xfrm>
          <a:custGeom>
            <a:rect b="b" l="l" r="r" t="t"/>
            <a:pathLst>
              <a:path extrusionOk="0" h="647700" w="4191000">
                <a:moveTo>
                  <a:pt x="38098" y="0"/>
                </a:moveTo>
                <a:lnTo>
                  <a:pt x="4152902" y="0"/>
                </a:lnTo>
                <a:cubicBezTo>
                  <a:pt x="4173929" y="0"/>
                  <a:pt x="4191000" y="17071"/>
                  <a:pt x="4191000" y="38098"/>
                </a:cubicBezTo>
                <a:lnTo>
                  <a:pt x="4191000" y="609602"/>
                </a:lnTo>
                <a:cubicBezTo>
                  <a:pt x="4191000" y="630643"/>
                  <a:pt x="4173943" y="647700"/>
                  <a:pt x="4152902" y="647700"/>
                </a:cubicBezTo>
                <a:lnTo>
                  <a:pt x="38098" y="647700"/>
                </a:lnTo>
                <a:cubicBezTo>
                  <a:pt x="17071" y="647700"/>
                  <a:pt x="0" y="630629"/>
                  <a:pt x="0" y="609602"/>
                </a:cubicBezTo>
                <a:lnTo>
                  <a:pt x="0" y="38098"/>
                </a:lnTo>
                <a:cubicBezTo>
                  <a:pt x="0" y="17071"/>
                  <a:pt x="17071" y="0"/>
                  <a:pt x="38098" y="0"/>
                </a:cubicBezTo>
                <a:close/>
              </a:path>
            </a:pathLst>
          </a:custGeom>
          <a:solidFill>
            <a:srgbClr val="E8F4F8"/>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61" name="Google Shape;361;p53"/>
          <p:cNvSpPr/>
          <p:nvPr/>
        </p:nvSpPr>
        <p:spPr>
          <a:xfrm>
            <a:off x="5588376" y="2496550"/>
            <a:ext cx="288000" cy="1134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2" u="none" cap="none" strike="noStrike">
                <a:solidFill>
                  <a:srgbClr val="34495E"/>
                </a:solidFill>
                <a:latin typeface="Arial"/>
                <a:ea typeface="Arial"/>
                <a:cs typeface="Arial"/>
                <a:sym typeface="Arial"/>
              </a:rPr>
              <a:t>n=7:</a:t>
            </a:r>
            <a:endParaRPr b="0" i="0" sz="1191" u="none" cap="none" strike="noStrike"/>
          </a:p>
        </p:txBody>
      </p:sp>
      <p:sp>
        <p:nvSpPr>
          <p:cNvPr id="362" name="Google Shape;362;p53"/>
          <p:cNvSpPr/>
          <p:nvPr/>
        </p:nvSpPr>
        <p:spPr>
          <a:xfrm>
            <a:off x="5588376" y="2624244"/>
            <a:ext cx="30507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70" u="none" cap="none" strike="noStrike">
                <a:solidFill>
                  <a:srgbClr val="34495E"/>
                </a:solidFill>
                <a:latin typeface="Arial"/>
                <a:ea typeface="Arial"/>
                <a:cs typeface="Arial"/>
                <a:sym typeface="Arial"/>
              </a:rPr>
              <a:t>LHS: f_19 = 5326</a:t>
            </a:r>
            <a:endParaRPr b="0" i="0" sz="1191" u="none" cap="none" strike="noStrike"/>
          </a:p>
        </p:txBody>
      </p:sp>
      <p:sp>
        <p:nvSpPr>
          <p:cNvPr id="363" name="Google Shape;363;p53"/>
          <p:cNvSpPr/>
          <p:nvPr/>
        </p:nvSpPr>
        <p:spPr>
          <a:xfrm>
            <a:off x="5588376" y="2737750"/>
            <a:ext cx="30507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70" u="none" cap="none" strike="noStrike">
                <a:solidFill>
                  <a:srgbClr val="34495E"/>
                </a:solidFill>
                <a:latin typeface="Arial"/>
                <a:ea typeface="Arial"/>
                <a:cs typeface="Arial"/>
                <a:sym typeface="Arial"/>
              </a:rPr>
              <a:t>RHS: 2974+1662+926-290-162-90+50 = 5326 ✓</a:t>
            </a:r>
            <a:endParaRPr b="0" i="0" sz="1191" u="none" cap="none" strike="noStrike"/>
          </a:p>
        </p:txBody>
      </p:sp>
      <p:sp>
        <p:nvSpPr>
          <p:cNvPr id="364" name="Google Shape;364;p53"/>
          <p:cNvSpPr/>
          <p:nvPr/>
        </p:nvSpPr>
        <p:spPr>
          <a:xfrm>
            <a:off x="5531623" y="2964763"/>
            <a:ext cx="3122295" cy="482536"/>
          </a:xfrm>
          <a:custGeom>
            <a:rect b="b" l="l" r="r" t="t"/>
            <a:pathLst>
              <a:path extrusionOk="0" h="647700" w="4191000">
                <a:moveTo>
                  <a:pt x="38098" y="0"/>
                </a:moveTo>
                <a:lnTo>
                  <a:pt x="4152902" y="0"/>
                </a:lnTo>
                <a:cubicBezTo>
                  <a:pt x="4173929" y="0"/>
                  <a:pt x="4191000" y="17071"/>
                  <a:pt x="4191000" y="38098"/>
                </a:cubicBezTo>
                <a:lnTo>
                  <a:pt x="4191000" y="609602"/>
                </a:lnTo>
                <a:cubicBezTo>
                  <a:pt x="4191000" y="630643"/>
                  <a:pt x="4173943" y="647700"/>
                  <a:pt x="4152902" y="647700"/>
                </a:cubicBezTo>
                <a:lnTo>
                  <a:pt x="38098" y="647700"/>
                </a:lnTo>
                <a:cubicBezTo>
                  <a:pt x="17071" y="647700"/>
                  <a:pt x="0" y="630629"/>
                  <a:pt x="0" y="609602"/>
                </a:cubicBezTo>
                <a:lnTo>
                  <a:pt x="0" y="38098"/>
                </a:lnTo>
                <a:cubicBezTo>
                  <a:pt x="0" y="17071"/>
                  <a:pt x="17071" y="0"/>
                  <a:pt x="38098" y="0"/>
                </a:cubicBezTo>
                <a:close/>
              </a:path>
            </a:pathLst>
          </a:custGeom>
          <a:solidFill>
            <a:srgbClr val="D4EDDA"/>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65" name="Google Shape;365;p53"/>
          <p:cNvSpPr/>
          <p:nvPr/>
        </p:nvSpPr>
        <p:spPr>
          <a:xfrm>
            <a:off x="5588376" y="3035704"/>
            <a:ext cx="288000" cy="1134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2" u="none" cap="none" strike="noStrike">
                <a:solidFill>
                  <a:srgbClr val="34495E"/>
                </a:solidFill>
                <a:latin typeface="Arial"/>
                <a:ea typeface="Arial"/>
                <a:cs typeface="Arial"/>
                <a:sym typeface="Arial"/>
              </a:rPr>
              <a:t>n=8:</a:t>
            </a:r>
            <a:endParaRPr b="0" i="0" sz="1191" u="none" cap="none" strike="noStrike"/>
          </a:p>
        </p:txBody>
      </p:sp>
      <p:sp>
        <p:nvSpPr>
          <p:cNvPr id="366" name="Google Shape;366;p53"/>
          <p:cNvSpPr/>
          <p:nvPr/>
        </p:nvSpPr>
        <p:spPr>
          <a:xfrm>
            <a:off x="5588376" y="3163399"/>
            <a:ext cx="30507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70" u="none" cap="none" strike="noStrike">
                <a:solidFill>
                  <a:srgbClr val="34495E"/>
                </a:solidFill>
                <a:latin typeface="Arial"/>
                <a:ea typeface="Arial"/>
                <a:cs typeface="Arial"/>
                <a:sym typeface="Arial"/>
              </a:rPr>
              <a:t>LHS: f_20 = 9538</a:t>
            </a:r>
            <a:endParaRPr b="0" i="0" sz="1191" u="none" cap="none" strike="noStrike"/>
          </a:p>
        </p:txBody>
      </p:sp>
      <p:sp>
        <p:nvSpPr>
          <p:cNvPr id="367" name="Google Shape;367;p53"/>
          <p:cNvSpPr/>
          <p:nvPr/>
        </p:nvSpPr>
        <p:spPr>
          <a:xfrm>
            <a:off x="5588376" y="3276905"/>
            <a:ext cx="30507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70" u="none" cap="none" strike="noStrike">
                <a:solidFill>
                  <a:srgbClr val="34495E"/>
                </a:solidFill>
                <a:latin typeface="Arial"/>
                <a:ea typeface="Arial"/>
                <a:cs typeface="Arial"/>
                <a:sym typeface="Arial"/>
              </a:rPr>
              <a:t>RHS: 5326+2974+1662-518-290-162+90 = 9538 ✓</a:t>
            </a:r>
            <a:endParaRPr b="0" i="0" sz="1191" u="none" cap="none" strike="noStrike"/>
          </a:p>
        </p:txBody>
      </p:sp>
      <p:sp>
        <p:nvSpPr>
          <p:cNvPr id="368" name="Google Shape;368;p53"/>
          <p:cNvSpPr/>
          <p:nvPr/>
        </p:nvSpPr>
        <p:spPr>
          <a:xfrm>
            <a:off x="5446493" y="3589047"/>
            <a:ext cx="3292602" cy="283845"/>
          </a:xfrm>
          <a:custGeom>
            <a:rect b="b" l="l" r="r" t="t"/>
            <a:pathLst>
              <a:path extrusionOk="0" h="381000" w="4419600">
                <a:moveTo>
                  <a:pt x="38100" y="0"/>
                </a:moveTo>
                <a:lnTo>
                  <a:pt x="4381500" y="0"/>
                </a:lnTo>
                <a:cubicBezTo>
                  <a:pt x="4402528" y="0"/>
                  <a:pt x="4419600" y="17072"/>
                  <a:pt x="4419600" y="38100"/>
                </a:cubicBezTo>
                <a:lnTo>
                  <a:pt x="4419600" y="342900"/>
                </a:lnTo>
                <a:cubicBezTo>
                  <a:pt x="4419600" y="363928"/>
                  <a:pt x="4402528" y="381000"/>
                  <a:pt x="4381500" y="381000"/>
                </a:cubicBezTo>
                <a:lnTo>
                  <a:pt x="38100" y="381000"/>
                </a:lnTo>
                <a:cubicBezTo>
                  <a:pt x="17072" y="381000"/>
                  <a:pt x="0" y="363928"/>
                  <a:pt x="0" y="342900"/>
                </a:cubicBezTo>
                <a:lnTo>
                  <a:pt x="0" y="38100"/>
                </a:lnTo>
                <a:cubicBezTo>
                  <a:pt x="0" y="17072"/>
                  <a:pt x="17072" y="0"/>
                  <a:pt x="38100" y="0"/>
                </a:cubicBezTo>
                <a:close/>
              </a:path>
            </a:pathLst>
          </a:custGeom>
          <a:solidFill>
            <a:srgbClr val="28A745"/>
          </a:solidFill>
          <a:ln>
            <a:noFill/>
          </a:ln>
        </p:spPr>
        <p:txBody>
          <a:bodyPr anchorCtr="0" anchor="ctr" bIns="68100" lIns="68100" spcFirstLastPara="1" rIns="68100" wrap="square" tIns="68100">
            <a:noAutofit/>
          </a:bodyPr>
          <a:lstStyle/>
          <a:p>
            <a:pPr indent="0" lvl="0" marL="0" rtl="0" algn="l">
              <a:spcBef>
                <a:spcPts val="0"/>
              </a:spcBef>
              <a:spcAft>
                <a:spcPts val="0"/>
              </a:spcAft>
              <a:buNone/>
            </a:pPr>
            <a:r>
              <a:t/>
            </a:r>
            <a:endParaRPr/>
          </a:p>
        </p:txBody>
      </p:sp>
      <p:sp>
        <p:nvSpPr>
          <p:cNvPr id="369" name="Google Shape;369;p53"/>
          <p:cNvSpPr/>
          <p:nvPr/>
        </p:nvSpPr>
        <p:spPr>
          <a:xfrm>
            <a:off x="5474870" y="3645800"/>
            <a:ext cx="3234900" cy="1704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3" u="none" cap="none" strike="noStrike">
                <a:solidFill>
                  <a:srgbClr val="FFFFFF"/>
                </a:solidFill>
                <a:latin typeface="Quattrocento Sans"/>
                <a:ea typeface="Quattrocento Sans"/>
                <a:cs typeface="Quattrocento Sans"/>
                <a:sym typeface="Quattrocento Sans"/>
              </a:rPr>
              <a:t>✓ Theorem 2 Verified</a:t>
            </a:r>
            <a:endParaRPr b="0" i="0" sz="1191" u="none" cap="none" strike="noStrike"/>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5" name="Google Shape;375;p54"/>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Transfer Matrix &amp; Capacity Computation</a:t>
            </a:r>
            <a:endParaRPr sz="2700"/>
          </a:p>
        </p:txBody>
      </p:sp>
      <p:sp>
        <p:nvSpPr>
          <p:cNvPr id="376" name="Google Shape;376;p54"/>
          <p:cNvSpPr/>
          <p:nvPr/>
        </p:nvSpPr>
        <p:spPr>
          <a:xfrm>
            <a:off x="355213" y="1010489"/>
            <a:ext cx="8501158" cy="1064419"/>
          </a:xfrm>
          <a:custGeom>
            <a:rect b="b" l="l" r="r" t="t"/>
            <a:pathLst>
              <a:path extrusionOk="0" h="1428750" w="11410950">
                <a:moveTo>
                  <a:pt x="76195" y="0"/>
                </a:moveTo>
                <a:lnTo>
                  <a:pt x="11334755" y="0"/>
                </a:lnTo>
                <a:cubicBezTo>
                  <a:pt x="11376836" y="0"/>
                  <a:pt x="11410950" y="34114"/>
                  <a:pt x="11410950" y="76195"/>
                </a:cubicBezTo>
                <a:lnTo>
                  <a:pt x="11410950" y="1352555"/>
                </a:lnTo>
                <a:cubicBezTo>
                  <a:pt x="11410950" y="1394636"/>
                  <a:pt x="11376836" y="1428750"/>
                  <a:pt x="11334755" y="1428750"/>
                </a:cubicBezTo>
                <a:lnTo>
                  <a:pt x="76195" y="1428750"/>
                </a:lnTo>
                <a:cubicBezTo>
                  <a:pt x="34114" y="1428750"/>
                  <a:pt x="0" y="1394636"/>
                  <a:pt x="0" y="1352555"/>
                </a:cubicBezTo>
                <a:lnTo>
                  <a:pt x="0" y="76195"/>
                </a:lnTo>
                <a:cubicBezTo>
                  <a:pt x="0" y="34142"/>
                  <a:pt x="34142" y="0"/>
                  <a:pt x="76195" y="0"/>
                </a:cubicBezTo>
                <a:close/>
              </a:path>
            </a:pathLst>
          </a:custGeom>
          <a:solidFill>
            <a:srgbClr val="E8F4F8"/>
          </a:solidFill>
          <a:ln cap="flat" cmpd="sng" w="18900">
            <a:solidFill>
              <a:srgbClr val="3498DB"/>
            </a:solidFill>
            <a:prstDash val="solid"/>
            <a:round/>
            <a:headEnd len="sm" w="sm" type="none"/>
            <a:tailEnd len="sm" w="sm" type="none"/>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77" name="Google Shape;377;p54"/>
          <p:cNvSpPr/>
          <p:nvPr/>
        </p:nvSpPr>
        <p:spPr>
          <a:xfrm>
            <a:off x="447333" y="1102609"/>
            <a:ext cx="8368800" cy="198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4" u="none" cap="none" strike="noStrike">
                <a:solidFill>
                  <a:srgbClr val="2C3E50"/>
                </a:solidFill>
                <a:latin typeface="Liter"/>
                <a:ea typeface="Liter"/>
                <a:cs typeface="Liter"/>
                <a:sym typeface="Liter"/>
              </a:rPr>
              <a:t>Transfer Matrix Method</a:t>
            </a:r>
            <a:endParaRPr b="0" i="0" sz="1190" u="none" cap="none" strike="noStrike"/>
          </a:p>
        </p:txBody>
      </p:sp>
      <p:sp>
        <p:nvSpPr>
          <p:cNvPr id="378" name="Google Shape;378;p54"/>
          <p:cNvSpPr/>
          <p:nvPr/>
        </p:nvSpPr>
        <p:spPr>
          <a:xfrm>
            <a:off x="447333" y="1357712"/>
            <a:ext cx="83616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34495E"/>
                </a:solidFill>
                <a:latin typeface="Quattrocento Sans"/>
                <a:ea typeface="Quattrocento Sans"/>
                <a:cs typeface="Quattrocento Sans"/>
                <a:sym typeface="Quattrocento Sans"/>
              </a:rPr>
              <a:t>Capacity = log₂(λ_max)</a:t>
            </a:r>
            <a:r>
              <a:rPr b="0" i="0" lang="en" sz="892" u="none" cap="none" strike="noStrike">
                <a:solidFill>
                  <a:srgbClr val="34495E"/>
                </a:solidFill>
                <a:latin typeface="Quattrocento Sans"/>
                <a:ea typeface="Quattrocento Sans"/>
                <a:cs typeface="Quattrocento Sans"/>
                <a:sym typeface="Quattrocento Sans"/>
              </a:rPr>
              <a:t>, where λ_max is the spectral radius of the transfer matrix.</a:t>
            </a:r>
            <a:endParaRPr b="0" i="0" sz="1190" u="none" cap="none" strike="noStrike"/>
          </a:p>
        </p:txBody>
      </p:sp>
      <p:sp>
        <p:nvSpPr>
          <p:cNvPr id="379" name="Google Shape;379;p54"/>
          <p:cNvSpPr/>
          <p:nvPr/>
        </p:nvSpPr>
        <p:spPr>
          <a:xfrm>
            <a:off x="447333" y="1584470"/>
            <a:ext cx="2717816" cy="397383"/>
          </a:xfrm>
          <a:custGeom>
            <a:rect b="b" l="l" r="r" t="t"/>
            <a:pathLst>
              <a:path extrusionOk="0" h="533400" w="3648075">
                <a:moveTo>
                  <a:pt x="38101" y="0"/>
                </a:moveTo>
                <a:lnTo>
                  <a:pt x="3609974" y="0"/>
                </a:lnTo>
                <a:cubicBezTo>
                  <a:pt x="3631017" y="0"/>
                  <a:pt x="3648075" y="17058"/>
                  <a:pt x="3648075" y="38101"/>
                </a:cubicBezTo>
                <a:lnTo>
                  <a:pt x="3648075" y="495299"/>
                </a:lnTo>
                <a:cubicBezTo>
                  <a:pt x="3648075" y="516342"/>
                  <a:pt x="3631017" y="533400"/>
                  <a:pt x="3609974" y="533400"/>
                </a:cubicBezTo>
                <a:lnTo>
                  <a:pt x="38101" y="533400"/>
                </a:lnTo>
                <a:cubicBezTo>
                  <a:pt x="17058" y="533400"/>
                  <a:pt x="0" y="516342"/>
                  <a:pt x="0" y="495299"/>
                </a:cubicBezTo>
                <a:lnTo>
                  <a:pt x="0" y="38101"/>
                </a:lnTo>
                <a:cubicBezTo>
                  <a:pt x="0" y="17072"/>
                  <a:pt x="17072" y="0"/>
                  <a:pt x="38101"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80" name="Google Shape;380;p54"/>
          <p:cNvSpPr/>
          <p:nvPr/>
        </p:nvSpPr>
        <p:spPr>
          <a:xfrm>
            <a:off x="504023" y="1641160"/>
            <a:ext cx="2650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1" u="none" cap="none" strike="noStrike">
                <a:solidFill>
                  <a:srgbClr val="34495E"/>
                </a:solidFill>
                <a:latin typeface="Quattrocento Sans"/>
                <a:ea typeface="Quattrocento Sans"/>
                <a:cs typeface="Quattrocento Sans"/>
                <a:sym typeface="Quattrocento Sans"/>
              </a:rPr>
              <a:t>States</a:t>
            </a:r>
            <a:endParaRPr b="0" i="0" sz="1190" u="none" cap="none" strike="noStrike"/>
          </a:p>
        </p:txBody>
      </p:sp>
      <p:sp>
        <p:nvSpPr>
          <p:cNvPr id="381" name="Google Shape;381;p54"/>
          <p:cNvSpPr/>
          <p:nvPr/>
        </p:nvSpPr>
        <p:spPr>
          <a:xfrm>
            <a:off x="504023" y="1782884"/>
            <a:ext cx="2650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(ℓ-1)-bit strings</a:t>
            </a:r>
            <a:endParaRPr b="0" i="0" sz="1190" u="none" cap="none" strike="noStrike"/>
          </a:p>
        </p:txBody>
      </p:sp>
      <p:sp>
        <p:nvSpPr>
          <p:cNvPr id="382" name="Google Shape;382;p54"/>
          <p:cNvSpPr/>
          <p:nvPr/>
        </p:nvSpPr>
        <p:spPr>
          <a:xfrm>
            <a:off x="3243945" y="1584470"/>
            <a:ext cx="2717816" cy="397383"/>
          </a:xfrm>
          <a:custGeom>
            <a:rect b="b" l="l" r="r" t="t"/>
            <a:pathLst>
              <a:path extrusionOk="0" h="533400" w="3648075">
                <a:moveTo>
                  <a:pt x="38101" y="0"/>
                </a:moveTo>
                <a:lnTo>
                  <a:pt x="3609974" y="0"/>
                </a:lnTo>
                <a:cubicBezTo>
                  <a:pt x="3631017" y="0"/>
                  <a:pt x="3648075" y="17058"/>
                  <a:pt x="3648075" y="38101"/>
                </a:cubicBezTo>
                <a:lnTo>
                  <a:pt x="3648075" y="495299"/>
                </a:lnTo>
                <a:cubicBezTo>
                  <a:pt x="3648075" y="516342"/>
                  <a:pt x="3631017" y="533400"/>
                  <a:pt x="3609974" y="533400"/>
                </a:cubicBezTo>
                <a:lnTo>
                  <a:pt x="38101" y="533400"/>
                </a:lnTo>
                <a:cubicBezTo>
                  <a:pt x="17058" y="533400"/>
                  <a:pt x="0" y="516342"/>
                  <a:pt x="0" y="495299"/>
                </a:cubicBezTo>
                <a:lnTo>
                  <a:pt x="0" y="38101"/>
                </a:lnTo>
                <a:cubicBezTo>
                  <a:pt x="0" y="17072"/>
                  <a:pt x="17072" y="0"/>
                  <a:pt x="38101"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83" name="Google Shape;383;p54"/>
          <p:cNvSpPr/>
          <p:nvPr/>
        </p:nvSpPr>
        <p:spPr>
          <a:xfrm>
            <a:off x="3300635" y="1641160"/>
            <a:ext cx="2650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1" u="none" cap="none" strike="noStrike">
                <a:solidFill>
                  <a:srgbClr val="34495E"/>
                </a:solidFill>
                <a:latin typeface="Quattrocento Sans"/>
                <a:ea typeface="Quattrocento Sans"/>
                <a:cs typeface="Quattrocento Sans"/>
                <a:sym typeface="Quattrocento Sans"/>
              </a:rPr>
              <a:t>Transitions</a:t>
            </a:r>
            <a:endParaRPr b="0" i="0" sz="1190" u="none" cap="none" strike="noStrike"/>
          </a:p>
        </p:txBody>
      </p:sp>
      <p:sp>
        <p:nvSpPr>
          <p:cNvPr id="384" name="Google Shape;384;p54"/>
          <p:cNvSpPr/>
          <p:nvPr/>
        </p:nvSpPr>
        <p:spPr>
          <a:xfrm>
            <a:off x="3300635" y="1782884"/>
            <a:ext cx="2650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Valid extensions</a:t>
            </a:r>
            <a:endParaRPr b="0" i="0" sz="1190" u="none" cap="none" strike="noStrike"/>
          </a:p>
        </p:txBody>
      </p:sp>
      <p:sp>
        <p:nvSpPr>
          <p:cNvPr id="385" name="Google Shape;385;p54"/>
          <p:cNvSpPr/>
          <p:nvPr/>
        </p:nvSpPr>
        <p:spPr>
          <a:xfrm>
            <a:off x="6040667" y="1584470"/>
            <a:ext cx="2717816" cy="397383"/>
          </a:xfrm>
          <a:custGeom>
            <a:rect b="b" l="l" r="r" t="t"/>
            <a:pathLst>
              <a:path extrusionOk="0" h="533400" w="3648075">
                <a:moveTo>
                  <a:pt x="38101" y="0"/>
                </a:moveTo>
                <a:lnTo>
                  <a:pt x="3609974" y="0"/>
                </a:lnTo>
                <a:cubicBezTo>
                  <a:pt x="3631017" y="0"/>
                  <a:pt x="3648075" y="17058"/>
                  <a:pt x="3648075" y="38101"/>
                </a:cubicBezTo>
                <a:lnTo>
                  <a:pt x="3648075" y="495299"/>
                </a:lnTo>
                <a:cubicBezTo>
                  <a:pt x="3648075" y="516342"/>
                  <a:pt x="3631017" y="533400"/>
                  <a:pt x="3609974" y="533400"/>
                </a:cubicBezTo>
                <a:lnTo>
                  <a:pt x="38101" y="533400"/>
                </a:lnTo>
                <a:cubicBezTo>
                  <a:pt x="17058" y="533400"/>
                  <a:pt x="0" y="516342"/>
                  <a:pt x="0" y="495299"/>
                </a:cubicBezTo>
                <a:lnTo>
                  <a:pt x="0" y="38101"/>
                </a:lnTo>
                <a:cubicBezTo>
                  <a:pt x="0" y="17072"/>
                  <a:pt x="17072" y="0"/>
                  <a:pt x="38101"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86" name="Google Shape;386;p54"/>
          <p:cNvSpPr/>
          <p:nvPr/>
        </p:nvSpPr>
        <p:spPr>
          <a:xfrm>
            <a:off x="6097357" y="1641160"/>
            <a:ext cx="2650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1" u="none" cap="none" strike="noStrike">
                <a:solidFill>
                  <a:srgbClr val="34495E"/>
                </a:solidFill>
                <a:latin typeface="Quattrocento Sans"/>
                <a:ea typeface="Quattrocento Sans"/>
                <a:cs typeface="Quattrocento Sans"/>
                <a:sym typeface="Quattrocento Sans"/>
              </a:rPr>
              <a:t>Capacity</a:t>
            </a:r>
            <a:endParaRPr b="0" i="0" sz="1190" u="none" cap="none" strike="noStrike"/>
          </a:p>
        </p:txBody>
      </p:sp>
      <p:sp>
        <p:nvSpPr>
          <p:cNvPr id="387" name="Google Shape;387;p54"/>
          <p:cNvSpPr/>
          <p:nvPr/>
        </p:nvSpPr>
        <p:spPr>
          <a:xfrm>
            <a:off x="6097357" y="1782884"/>
            <a:ext cx="2650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log₂(λ_max)</a:t>
            </a:r>
            <a:endParaRPr b="0" i="0" sz="1190" u="none" cap="none" strike="noStrike"/>
          </a:p>
        </p:txBody>
      </p:sp>
      <p:sp>
        <p:nvSpPr>
          <p:cNvPr id="388" name="Google Shape;388;p54"/>
          <p:cNvSpPr/>
          <p:nvPr/>
        </p:nvSpPr>
        <p:spPr>
          <a:xfrm>
            <a:off x="355213" y="2144280"/>
            <a:ext cx="4200906" cy="1632109"/>
          </a:xfrm>
          <a:custGeom>
            <a:rect b="b" l="l" r="r" t="t"/>
            <a:pathLst>
              <a:path extrusionOk="0" h="2190750" w="5638800">
                <a:moveTo>
                  <a:pt x="76194" y="0"/>
                </a:moveTo>
                <a:lnTo>
                  <a:pt x="5562606" y="0"/>
                </a:lnTo>
                <a:cubicBezTo>
                  <a:pt x="5604658" y="0"/>
                  <a:pt x="5638800" y="34142"/>
                  <a:pt x="5638800" y="76194"/>
                </a:cubicBezTo>
                <a:lnTo>
                  <a:pt x="5638800" y="2114556"/>
                </a:lnTo>
                <a:cubicBezTo>
                  <a:pt x="5638800" y="2156637"/>
                  <a:pt x="5604687" y="2190750"/>
                  <a:pt x="5562606" y="2190750"/>
                </a:cubicBezTo>
                <a:lnTo>
                  <a:pt x="76194" y="2190750"/>
                </a:lnTo>
                <a:cubicBezTo>
                  <a:pt x="34142" y="2190750"/>
                  <a:pt x="0" y="2156608"/>
                  <a:pt x="0" y="2114556"/>
                </a:cubicBezTo>
                <a:lnTo>
                  <a:pt x="0" y="76194"/>
                </a:lnTo>
                <a:cubicBezTo>
                  <a:pt x="0" y="34142"/>
                  <a:pt x="34142" y="0"/>
                  <a:pt x="76194" y="0"/>
                </a:cubicBezTo>
                <a:close/>
              </a:path>
            </a:pathLst>
          </a:custGeom>
          <a:solidFill>
            <a:srgbClr val="F0F0F0"/>
          </a:solidFill>
          <a:ln cap="flat" cmpd="sng" w="18900">
            <a:solidFill>
              <a:srgbClr val="7F8C8D"/>
            </a:solidFill>
            <a:prstDash val="solid"/>
            <a:round/>
            <a:headEnd len="sm" w="sm" type="none"/>
            <a:tailEnd len="sm" w="sm" type="none"/>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89" name="Google Shape;389;p54"/>
          <p:cNvSpPr/>
          <p:nvPr/>
        </p:nvSpPr>
        <p:spPr>
          <a:xfrm>
            <a:off x="447333" y="2236401"/>
            <a:ext cx="4074600" cy="198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4" u="none" cap="none" strike="noStrike">
                <a:solidFill>
                  <a:srgbClr val="2C3E50"/>
                </a:solidFill>
                <a:latin typeface="Liter"/>
                <a:ea typeface="Liter"/>
                <a:cs typeface="Liter"/>
                <a:sym typeface="Liter"/>
              </a:rPr>
              <a:t>(ℓ=6, δ=1) Results</a:t>
            </a:r>
            <a:endParaRPr b="0" i="0" sz="1190" u="none" cap="none" strike="noStrike"/>
          </a:p>
        </p:txBody>
      </p:sp>
      <p:sp>
        <p:nvSpPr>
          <p:cNvPr id="390" name="Google Shape;390;p54"/>
          <p:cNvSpPr/>
          <p:nvPr/>
        </p:nvSpPr>
        <p:spPr>
          <a:xfrm>
            <a:off x="447333" y="2491504"/>
            <a:ext cx="40605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1" u="none" cap="none" strike="noStrike">
                <a:solidFill>
                  <a:srgbClr val="34495E"/>
                </a:solidFill>
                <a:latin typeface="Quattrocento Sans"/>
                <a:ea typeface="Quattrocento Sans"/>
                <a:cs typeface="Quattrocento Sans"/>
                <a:sym typeface="Quattrocento Sans"/>
              </a:rPr>
              <a:t>Matrix:</a:t>
            </a:r>
            <a:r>
              <a:rPr b="0" i="0" lang="en" sz="781" u="none" cap="none" strike="noStrike">
                <a:solidFill>
                  <a:srgbClr val="34495E"/>
                </a:solidFill>
                <a:latin typeface="Quattrocento Sans"/>
                <a:ea typeface="Quattrocento Sans"/>
                <a:cs typeface="Quattrocento Sans"/>
                <a:sym typeface="Quattrocento Sans"/>
              </a:rPr>
              <a:t> 32×32 (2^5 states)</a:t>
            </a:r>
            <a:endParaRPr b="0" i="0" sz="1190" u="none" cap="none" strike="noStrike"/>
          </a:p>
        </p:txBody>
      </p:sp>
      <p:sp>
        <p:nvSpPr>
          <p:cNvPr id="391" name="Google Shape;391;p54"/>
          <p:cNvSpPr/>
          <p:nvPr/>
        </p:nvSpPr>
        <p:spPr>
          <a:xfrm>
            <a:off x="447333" y="2661572"/>
            <a:ext cx="40605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1" u="none" cap="none" strike="noStrike">
                <a:solidFill>
                  <a:srgbClr val="34495E"/>
                </a:solidFill>
                <a:latin typeface="Quattrocento Sans"/>
                <a:ea typeface="Quattrocento Sans"/>
                <a:cs typeface="Quattrocento Sans"/>
                <a:sym typeface="Quattrocento Sans"/>
              </a:rPr>
              <a:t>Char. Poly:</a:t>
            </a:r>
            <a:r>
              <a:rPr b="0" i="0" lang="en" sz="781" u="none" cap="none" strike="noStrike">
                <a:solidFill>
                  <a:srgbClr val="34495E"/>
                </a:solidFill>
                <a:latin typeface="Quattrocento Sans"/>
                <a:ea typeface="Quattrocento Sans"/>
                <a:cs typeface="Quattrocento Sans"/>
                <a:sym typeface="Quattrocento Sans"/>
              </a:rPr>
              <a:t> x^8 · (x-1) · P_11(x) · P_12(x)</a:t>
            </a:r>
            <a:endParaRPr b="0" i="0" sz="1190" u="none" cap="none" strike="noStrike"/>
          </a:p>
        </p:txBody>
      </p:sp>
      <p:sp>
        <p:nvSpPr>
          <p:cNvPr id="392" name="Google Shape;392;p54"/>
          <p:cNvSpPr/>
          <p:nvPr/>
        </p:nvSpPr>
        <p:spPr>
          <a:xfrm>
            <a:off x="447333" y="2831641"/>
            <a:ext cx="4016407" cy="368999"/>
          </a:xfrm>
          <a:custGeom>
            <a:rect b="b" l="l" r="r" t="t"/>
            <a:pathLst>
              <a:path extrusionOk="0" h="495300" w="5391150">
                <a:moveTo>
                  <a:pt x="38098" y="0"/>
                </a:moveTo>
                <a:lnTo>
                  <a:pt x="5353052" y="0"/>
                </a:lnTo>
                <a:cubicBezTo>
                  <a:pt x="5374093" y="0"/>
                  <a:pt x="5391150" y="17057"/>
                  <a:pt x="5391150" y="38098"/>
                </a:cubicBezTo>
                <a:lnTo>
                  <a:pt x="5391150" y="457202"/>
                </a:lnTo>
                <a:cubicBezTo>
                  <a:pt x="5391150" y="478243"/>
                  <a:pt x="5374093" y="495300"/>
                  <a:pt x="5353052" y="495300"/>
                </a:cubicBezTo>
                <a:lnTo>
                  <a:pt x="38098" y="495300"/>
                </a:lnTo>
                <a:cubicBezTo>
                  <a:pt x="17057" y="495300"/>
                  <a:pt x="0" y="478243"/>
                  <a:pt x="0" y="457202"/>
                </a:cubicBezTo>
                <a:lnTo>
                  <a:pt x="0" y="38098"/>
                </a:lnTo>
                <a:cubicBezTo>
                  <a:pt x="0" y="17071"/>
                  <a:pt x="17071" y="0"/>
                  <a:pt x="38098" y="0"/>
                </a:cubicBezTo>
                <a:close/>
              </a:path>
            </a:pathLst>
          </a:custGeom>
          <a:solidFill>
            <a:srgbClr val="D4EDDA"/>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93" name="Google Shape;393;p54"/>
          <p:cNvSpPr/>
          <p:nvPr/>
        </p:nvSpPr>
        <p:spPr>
          <a:xfrm>
            <a:off x="504023" y="2888331"/>
            <a:ext cx="39471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1" u="none" cap="none" strike="noStrike">
                <a:solidFill>
                  <a:srgbClr val="28A745"/>
                </a:solidFill>
                <a:latin typeface="Quattrocento Sans"/>
                <a:ea typeface="Quattrocento Sans"/>
                <a:cs typeface="Quattrocento Sans"/>
                <a:sym typeface="Quattrocento Sans"/>
              </a:rPr>
              <a:t>Dominant Factor: Degree-11</a:t>
            </a:r>
            <a:endParaRPr b="0" i="0" sz="1190" u="none" cap="none" strike="noStrike"/>
          </a:p>
        </p:txBody>
      </p:sp>
      <p:sp>
        <p:nvSpPr>
          <p:cNvPr id="394" name="Google Shape;394;p54"/>
          <p:cNvSpPr/>
          <p:nvPr/>
        </p:nvSpPr>
        <p:spPr>
          <a:xfrm>
            <a:off x="504023" y="3030055"/>
            <a:ext cx="3939900" cy="1134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669" u="none" cap="none" strike="noStrike">
                <a:solidFill>
                  <a:srgbClr val="34495E"/>
                </a:solidFill>
                <a:latin typeface="Arial"/>
                <a:ea typeface="Arial"/>
                <a:cs typeface="Arial"/>
                <a:sym typeface="Arial"/>
              </a:rPr>
              <a:t>x^11 - x^9 - 2x^8 - ...</a:t>
            </a:r>
            <a:endParaRPr b="0" i="0" sz="1190" u="none" cap="none" strike="noStrike"/>
          </a:p>
        </p:txBody>
      </p:sp>
      <p:sp>
        <p:nvSpPr>
          <p:cNvPr id="395" name="Google Shape;395;p54"/>
          <p:cNvSpPr/>
          <p:nvPr/>
        </p:nvSpPr>
        <p:spPr>
          <a:xfrm>
            <a:off x="447333" y="3228468"/>
            <a:ext cx="1979819" cy="454152"/>
          </a:xfrm>
          <a:custGeom>
            <a:rect b="b" l="l" r="r" t="t"/>
            <a:pathLst>
              <a:path extrusionOk="0" h="609600" w="2657475">
                <a:moveTo>
                  <a:pt x="38100" y="0"/>
                </a:moveTo>
                <a:lnTo>
                  <a:pt x="2619375" y="0"/>
                </a:lnTo>
                <a:cubicBezTo>
                  <a:pt x="2640403" y="0"/>
                  <a:pt x="2657475" y="17072"/>
                  <a:pt x="2657475" y="38100"/>
                </a:cubicBezTo>
                <a:lnTo>
                  <a:pt x="2657475" y="571500"/>
                </a:lnTo>
                <a:cubicBezTo>
                  <a:pt x="2657475" y="592528"/>
                  <a:pt x="2640403" y="609600"/>
                  <a:pt x="2619375"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96" name="Google Shape;396;p54"/>
          <p:cNvSpPr/>
          <p:nvPr/>
        </p:nvSpPr>
        <p:spPr>
          <a:xfrm>
            <a:off x="461505" y="3285158"/>
            <a:ext cx="1948500" cy="226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i="0" lang="en" sz="1339" u="none" cap="none" strike="noStrike">
                <a:solidFill>
                  <a:srgbClr val="3498DB"/>
                </a:solidFill>
                <a:latin typeface="Quattrocento Sans"/>
                <a:ea typeface="Quattrocento Sans"/>
                <a:cs typeface="Quattrocento Sans"/>
                <a:sym typeface="Quattrocento Sans"/>
              </a:rPr>
              <a:t>1.791081</a:t>
            </a:r>
            <a:endParaRPr b="0" i="0" sz="1190" u="none" cap="none" strike="noStrike"/>
          </a:p>
        </p:txBody>
      </p:sp>
      <p:sp>
        <p:nvSpPr>
          <p:cNvPr id="397" name="Google Shape;397;p54"/>
          <p:cNvSpPr/>
          <p:nvPr/>
        </p:nvSpPr>
        <p:spPr>
          <a:xfrm>
            <a:off x="482764" y="3511916"/>
            <a:ext cx="1906200" cy="1134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0" i="0" lang="en" sz="669" u="none" cap="none" strike="noStrike">
                <a:solidFill>
                  <a:srgbClr val="34495E"/>
                </a:solidFill>
                <a:latin typeface="Quattrocento Sans"/>
                <a:ea typeface="Quattrocento Sans"/>
                <a:cs typeface="Quattrocento Sans"/>
                <a:sym typeface="Quattrocento Sans"/>
              </a:rPr>
              <a:t>λ_max</a:t>
            </a:r>
            <a:endParaRPr b="0" i="0" sz="1190" u="none" cap="none" strike="noStrike"/>
          </a:p>
        </p:txBody>
      </p:sp>
      <p:sp>
        <p:nvSpPr>
          <p:cNvPr id="398" name="Google Shape;398;p54"/>
          <p:cNvSpPr/>
          <p:nvPr/>
        </p:nvSpPr>
        <p:spPr>
          <a:xfrm>
            <a:off x="2481072" y="3228468"/>
            <a:ext cx="1979819" cy="454152"/>
          </a:xfrm>
          <a:custGeom>
            <a:rect b="b" l="l" r="r" t="t"/>
            <a:pathLst>
              <a:path extrusionOk="0" h="609600" w="2657475">
                <a:moveTo>
                  <a:pt x="38100" y="0"/>
                </a:moveTo>
                <a:lnTo>
                  <a:pt x="2619375" y="0"/>
                </a:lnTo>
                <a:cubicBezTo>
                  <a:pt x="2640403" y="0"/>
                  <a:pt x="2657475" y="17072"/>
                  <a:pt x="2657475" y="38100"/>
                </a:cubicBezTo>
                <a:lnTo>
                  <a:pt x="2657475" y="571500"/>
                </a:lnTo>
                <a:cubicBezTo>
                  <a:pt x="2657475" y="592528"/>
                  <a:pt x="2640403" y="609600"/>
                  <a:pt x="2619375"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399" name="Google Shape;399;p54"/>
          <p:cNvSpPr/>
          <p:nvPr/>
        </p:nvSpPr>
        <p:spPr>
          <a:xfrm>
            <a:off x="2495244" y="3285158"/>
            <a:ext cx="1948500" cy="226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i="0" lang="en" sz="1339" u="none" cap="none" strike="noStrike">
                <a:solidFill>
                  <a:srgbClr val="28A745"/>
                </a:solidFill>
                <a:latin typeface="Quattrocento Sans"/>
                <a:ea typeface="Quattrocento Sans"/>
                <a:cs typeface="Quattrocento Sans"/>
                <a:sym typeface="Quattrocento Sans"/>
              </a:rPr>
              <a:t>0.84083</a:t>
            </a:r>
            <a:endParaRPr b="0" i="0" sz="1190" u="none" cap="none" strike="noStrike"/>
          </a:p>
        </p:txBody>
      </p:sp>
      <p:sp>
        <p:nvSpPr>
          <p:cNvPr id="400" name="Google Shape;400;p54"/>
          <p:cNvSpPr/>
          <p:nvPr/>
        </p:nvSpPr>
        <p:spPr>
          <a:xfrm>
            <a:off x="2516503" y="3511916"/>
            <a:ext cx="1906200" cy="1134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0" i="0" lang="en" sz="669" u="none" cap="none" strike="noStrike">
                <a:solidFill>
                  <a:srgbClr val="34495E"/>
                </a:solidFill>
                <a:latin typeface="Quattrocento Sans"/>
                <a:ea typeface="Quattrocento Sans"/>
                <a:cs typeface="Quattrocento Sans"/>
                <a:sym typeface="Quattrocento Sans"/>
              </a:rPr>
              <a:t>Capacity</a:t>
            </a:r>
            <a:endParaRPr b="0" i="0" sz="1190" u="none" cap="none" strike="noStrike"/>
          </a:p>
        </p:txBody>
      </p:sp>
      <p:sp>
        <p:nvSpPr>
          <p:cNvPr id="401" name="Google Shape;401;p54"/>
          <p:cNvSpPr/>
          <p:nvPr/>
        </p:nvSpPr>
        <p:spPr>
          <a:xfrm>
            <a:off x="4642362" y="2137194"/>
            <a:ext cx="4215098" cy="1646301"/>
          </a:xfrm>
          <a:custGeom>
            <a:rect b="b" l="l" r="r" t="t"/>
            <a:pathLst>
              <a:path extrusionOk="0" h="2209800" w="5657850">
                <a:moveTo>
                  <a:pt x="76194" y="0"/>
                </a:moveTo>
                <a:lnTo>
                  <a:pt x="5581656" y="0"/>
                </a:lnTo>
                <a:cubicBezTo>
                  <a:pt x="5623737" y="0"/>
                  <a:pt x="5657850" y="34113"/>
                  <a:pt x="5657850" y="76194"/>
                </a:cubicBezTo>
                <a:lnTo>
                  <a:pt x="5657850" y="2133606"/>
                </a:lnTo>
                <a:cubicBezTo>
                  <a:pt x="5657850" y="2175687"/>
                  <a:pt x="5623737" y="2209800"/>
                  <a:pt x="5581656" y="2209800"/>
                </a:cubicBezTo>
                <a:lnTo>
                  <a:pt x="76194" y="2209800"/>
                </a:lnTo>
                <a:cubicBezTo>
                  <a:pt x="34113" y="2209800"/>
                  <a:pt x="0" y="2175687"/>
                  <a:pt x="0" y="2133606"/>
                </a:cubicBezTo>
                <a:lnTo>
                  <a:pt x="0" y="76194"/>
                </a:lnTo>
                <a:cubicBezTo>
                  <a:pt x="0" y="34141"/>
                  <a:pt x="34141" y="0"/>
                  <a:pt x="76194" y="0"/>
                </a:cubicBezTo>
                <a:close/>
              </a:path>
            </a:pathLst>
          </a:custGeom>
          <a:solidFill>
            <a:srgbClr val="2C3E50"/>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02" name="Google Shape;402;p54"/>
          <p:cNvSpPr/>
          <p:nvPr/>
        </p:nvSpPr>
        <p:spPr>
          <a:xfrm>
            <a:off x="4727396" y="2222228"/>
            <a:ext cx="4102800" cy="198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4" u="none" cap="none" strike="noStrike">
                <a:solidFill>
                  <a:srgbClr val="FFFFFF"/>
                </a:solidFill>
                <a:latin typeface="Liter"/>
                <a:ea typeface="Liter"/>
                <a:cs typeface="Liter"/>
                <a:sym typeface="Liter"/>
              </a:rPr>
              <a:t>Capacity Verification Summary</a:t>
            </a:r>
            <a:endParaRPr b="0" i="0" sz="1190" u="none" cap="none" strike="noStrike"/>
          </a:p>
        </p:txBody>
      </p:sp>
      <p:sp>
        <p:nvSpPr>
          <p:cNvPr id="403" name="Google Shape;403;p54"/>
          <p:cNvSpPr/>
          <p:nvPr/>
        </p:nvSpPr>
        <p:spPr>
          <a:xfrm>
            <a:off x="4727396" y="2477331"/>
            <a:ext cx="4044791" cy="255460"/>
          </a:xfrm>
          <a:custGeom>
            <a:rect b="b" l="l" r="r" t="t"/>
            <a:pathLst>
              <a:path extrusionOk="0" h="342900" w="5429250">
                <a:moveTo>
                  <a:pt x="38100" y="0"/>
                </a:moveTo>
                <a:lnTo>
                  <a:pt x="5391150" y="0"/>
                </a:lnTo>
                <a:cubicBezTo>
                  <a:pt x="5412192" y="0"/>
                  <a:pt x="5429250" y="17058"/>
                  <a:pt x="5429250" y="38100"/>
                </a:cubicBezTo>
                <a:lnTo>
                  <a:pt x="5429250" y="304800"/>
                </a:lnTo>
                <a:cubicBezTo>
                  <a:pt x="5429250" y="325842"/>
                  <a:pt x="5412192" y="342900"/>
                  <a:pt x="5391150" y="342900"/>
                </a:cubicBezTo>
                <a:lnTo>
                  <a:pt x="38100" y="342900"/>
                </a:lnTo>
                <a:cubicBezTo>
                  <a:pt x="17058" y="342900"/>
                  <a:pt x="0" y="325842"/>
                  <a:pt x="0" y="304800"/>
                </a:cubicBezTo>
                <a:lnTo>
                  <a:pt x="0" y="38100"/>
                </a:lnTo>
                <a:cubicBezTo>
                  <a:pt x="0" y="17072"/>
                  <a:pt x="17072" y="0"/>
                  <a:pt x="38100" y="0"/>
                </a:cubicBezTo>
                <a:close/>
              </a:path>
            </a:pathLst>
          </a:custGeom>
          <a:solidFill>
            <a:srgbClr val="FFFFFF">
              <a:alpha val="9800"/>
            </a:srgbClr>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04" name="Google Shape;404;p54"/>
          <p:cNvSpPr/>
          <p:nvPr/>
        </p:nvSpPr>
        <p:spPr>
          <a:xfrm>
            <a:off x="4784086" y="2534021"/>
            <a:ext cx="4323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(ℓ=6, δ=1)</a:t>
            </a:r>
            <a:endParaRPr b="0" i="0" sz="1190" u="none" cap="none" strike="noStrike"/>
          </a:p>
        </p:txBody>
      </p:sp>
      <p:sp>
        <p:nvSpPr>
          <p:cNvPr id="405" name="Google Shape;405;p54"/>
          <p:cNvSpPr/>
          <p:nvPr/>
        </p:nvSpPr>
        <p:spPr>
          <a:xfrm>
            <a:off x="8236060" y="2534021"/>
            <a:ext cx="5244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0.84083 ✓</a:t>
            </a:r>
            <a:endParaRPr b="0" i="0" sz="1190" u="none" cap="none" strike="noStrike"/>
          </a:p>
        </p:txBody>
      </p:sp>
      <p:sp>
        <p:nvSpPr>
          <p:cNvPr id="406" name="Google Shape;406;p54"/>
          <p:cNvSpPr/>
          <p:nvPr/>
        </p:nvSpPr>
        <p:spPr>
          <a:xfrm>
            <a:off x="4727396" y="2760779"/>
            <a:ext cx="4044791" cy="255460"/>
          </a:xfrm>
          <a:custGeom>
            <a:rect b="b" l="l" r="r" t="t"/>
            <a:pathLst>
              <a:path extrusionOk="0" h="342900" w="5429250">
                <a:moveTo>
                  <a:pt x="38100" y="0"/>
                </a:moveTo>
                <a:lnTo>
                  <a:pt x="5391150" y="0"/>
                </a:lnTo>
                <a:cubicBezTo>
                  <a:pt x="5412192" y="0"/>
                  <a:pt x="5429250" y="17058"/>
                  <a:pt x="5429250" y="38100"/>
                </a:cubicBezTo>
                <a:lnTo>
                  <a:pt x="5429250" y="304800"/>
                </a:lnTo>
                <a:cubicBezTo>
                  <a:pt x="5429250" y="325842"/>
                  <a:pt x="5412192" y="342900"/>
                  <a:pt x="5391150" y="342900"/>
                </a:cubicBezTo>
                <a:lnTo>
                  <a:pt x="38100" y="342900"/>
                </a:lnTo>
                <a:cubicBezTo>
                  <a:pt x="17058" y="342900"/>
                  <a:pt x="0" y="325842"/>
                  <a:pt x="0" y="304800"/>
                </a:cubicBezTo>
                <a:lnTo>
                  <a:pt x="0" y="38100"/>
                </a:lnTo>
                <a:cubicBezTo>
                  <a:pt x="0" y="17072"/>
                  <a:pt x="17072" y="0"/>
                  <a:pt x="38100" y="0"/>
                </a:cubicBezTo>
                <a:close/>
              </a:path>
            </a:pathLst>
          </a:custGeom>
          <a:solidFill>
            <a:srgbClr val="FFFFFF">
              <a:alpha val="9800"/>
            </a:srgbClr>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07" name="Google Shape;407;p54"/>
          <p:cNvSpPr/>
          <p:nvPr/>
        </p:nvSpPr>
        <p:spPr>
          <a:xfrm>
            <a:off x="4784086" y="2817469"/>
            <a:ext cx="6024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Paper Table I</a:t>
            </a:r>
            <a:endParaRPr b="0" i="0" sz="1190" u="none" cap="none" strike="noStrike"/>
          </a:p>
        </p:txBody>
      </p:sp>
      <p:sp>
        <p:nvSpPr>
          <p:cNvPr id="408" name="Google Shape;408;p54"/>
          <p:cNvSpPr/>
          <p:nvPr/>
        </p:nvSpPr>
        <p:spPr>
          <a:xfrm>
            <a:off x="8377452" y="2817469"/>
            <a:ext cx="3828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0.841 ✓</a:t>
            </a:r>
            <a:endParaRPr b="0" i="0" sz="1190" u="none" cap="none" strike="noStrike"/>
          </a:p>
        </p:txBody>
      </p:sp>
      <p:sp>
        <p:nvSpPr>
          <p:cNvPr id="409" name="Google Shape;409;p54"/>
          <p:cNvSpPr/>
          <p:nvPr/>
        </p:nvSpPr>
        <p:spPr>
          <a:xfrm>
            <a:off x="4727396" y="3044227"/>
            <a:ext cx="4044791" cy="255460"/>
          </a:xfrm>
          <a:custGeom>
            <a:rect b="b" l="l" r="r" t="t"/>
            <a:pathLst>
              <a:path extrusionOk="0" h="342900" w="5429250">
                <a:moveTo>
                  <a:pt x="38100" y="0"/>
                </a:moveTo>
                <a:lnTo>
                  <a:pt x="5391150" y="0"/>
                </a:lnTo>
                <a:cubicBezTo>
                  <a:pt x="5412192" y="0"/>
                  <a:pt x="5429250" y="17058"/>
                  <a:pt x="5429250" y="38100"/>
                </a:cubicBezTo>
                <a:lnTo>
                  <a:pt x="5429250" y="304800"/>
                </a:lnTo>
                <a:cubicBezTo>
                  <a:pt x="5429250" y="325842"/>
                  <a:pt x="5412192" y="342900"/>
                  <a:pt x="5391150" y="342900"/>
                </a:cubicBezTo>
                <a:lnTo>
                  <a:pt x="38100" y="342900"/>
                </a:lnTo>
                <a:cubicBezTo>
                  <a:pt x="17058" y="342900"/>
                  <a:pt x="0" y="325842"/>
                  <a:pt x="0" y="304800"/>
                </a:cubicBezTo>
                <a:lnTo>
                  <a:pt x="0" y="38100"/>
                </a:lnTo>
                <a:cubicBezTo>
                  <a:pt x="0" y="17072"/>
                  <a:pt x="17072" y="0"/>
                  <a:pt x="38100" y="0"/>
                </a:cubicBezTo>
                <a:close/>
              </a:path>
            </a:pathLst>
          </a:custGeom>
          <a:solidFill>
            <a:srgbClr val="FFFFFF">
              <a:alpha val="9800"/>
            </a:srgbClr>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10" name="Google Shape;410;p54"/>
          <p:cNvSpPr/>
          <p:nvPr/>
        </p:nvSpPr>
        <p:spPr>
          <a:xfrm>
            <a:off x="4784086" y="3100917"/>
            <a:ext cx="4323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(ℓ=8, δ=1)</a:t>
            </a:r>
            <a:endParaRPr b="0" i="0" sz="1190" u="none" cap="none" strike="noStrike"/>
          </a:p>
        </p:txBody>
      </p:sp>
      <p:sp>
        <p:nvSpPr>
          <p:cNvPr id="411" name="Google Shape;411;p54"/>
          <p:cNvSpPr/>
          <p:nvPr/>
        </p:nvSpPr>
        <p:spPr>
          <a:xfrm>
            <a:off x="8262522" y="3100917"/>
            <a:ext cx="4962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0.82410 ✓</a:t>
            </a:r>
            <a:endParaRPr b="0" i="0" sz="1190" u="none" cap="none" strike="noStrike"/>
          </a:p>
        </p:txBody>
      </p:sp>
      <p:sp>
        <p:nvSpPr>
          <p:cNvPr id="412" name="Google Shape;412;p54"/>
          <p:cNvSpPr/>
          <p:nvPr/>
        </p:nvSpPr>
        <p:spPr>
          <a:xfrm>
            <a:off x="4727396" y="3327675"/>
            <a:ext cx="4044791" cy="255461"/>
          </a:xfrm>
          <a:custGeom>
            <a:rect b="b" l="l" r="r" t="t"/>
            <a:pathLst>
              <a:path extrusionOk="0" h="342900" w="5429250">
                <a:moveTo>
                  <a:pt x="38100" y="0"/>
                </a:moveTo>
                <a:lnTo>
                  <a:pt x="5391150" y="0"/>
                </a:lnTo>
                <a:cubicBezTo>
                  <a:pt x="5412192" y="0"/>
                  <a:pt x="5429250" y="17058"/>
                  <a:pt x="5429250" y="38100"/>
                </a:cubicBezTo>
                <a:lnTo>
                  <a:pt x="5429250" y="304800"/>
                </a:lnTo>
                <a:cubicBezTo>
                  <a:pt x="5429250" y="325842"/>
                  <a:pt x="5412192" y="342900"/>
                  <a:pt x="5391150" y="342900"/>
                </a:cubicBezTo>
                <a:lnTo>
                  <a:pt x="38100" y="342900"/>
                </a:lnTo>
                <a:cubicBezTo>
                  <a:pt x="17058" y="342900"/>
                  <a:pt x="0" y="325842"/>
                  <a:pt x="0" y="304800"/>
                </a:cubicBezTo>
                <a:lnTo>
                  <a:pt x="0" y="38100"/>
                </a:lnTo>
                <a:cubicBezTo>
                  <a:pt x="0" y="17072"/>
                  <a:pt x="17072" y="0"/>
                  <a:pt x="38100" y="0"/>
                </a:cubicBezTo>
                <a:close/>
              </a:path>
            </a:pathLst>
          </a:custGeom>
          <a:solidFill>
            <a:srgbClr val="FFFFFF">
              <a:alpha val="9800"/>
            </a:srgbClr>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13" name="Google Shape;413;p54"/>
          <p:cNvSpPr/>
          <p:nvPr/>
        </p:nvSpPr>
        <p:spPr>
          <a:xfrm>
            <a:off x="4784086" y="3384364"/>
            <a:ext cx="6024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Paper Table I</a:t>
            </a:r>
            <a:endParaRPr b="0" i="0" sz="1190" u="none" cap="none" strike="noStrike"/>
          </a:p>
        </p:txBody>
      </p:sp>
      <p:sp>
        <p:nvSpPr>
          <p:cNvPr id="414" name="Google Shape;414;p54"/>
          <p:cNvSpPr/>
          <p:nvPr/>
        </p:nvSpPr>
        <p:spPr>
          <a:xfrm>
            <a:off x="8358408" y="3384364"/>
            <a:ext cx="404100" cy="141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1" u="none" cap="none" strike="noStrike">
                <a:solidFill>
                  <a:srgbClr val="FFFFFF"/>
                </a:solidFill>
                <a:latin typeface="Quattrocento Sans"/>
                <a:ea typeface="Quattrocento Sans"/>
                <a:cs typeface="Quattrocento Sans"/>
                <a:sym typeface="Quattrocento Sans"/>
              </a:rPr>
              <a:t>0.824 ✓</a:t>
            </a:r>
            <a:endParaRPr b="0" i="0" sz="1190" u="none" cap="none" strike="noStrike"/>
          </a:p>
        </p:txBody>
      </p:sp>
      <p:sp>
        <p:nvSpPr>
          <p:cNvPr id="415" name="Google Shape;415;p54"/>
          <p:cNvSpPr/>
          <p:nvPr/>
        </p:nvSpPr>
        <p:spPr>
          <a:xfrm>
            <a:off x="355213" y="3844967"/>
            <a:ext cx="8501158" cy="638651"/>
          </a:xfrm>
          <a:custGeom>
            <a:rect b="b" l="l" r="r" t="t"/>
            <a:pathLst>
              <a:path extrusionOk="0" h="857250" w="11410950">
                <a:moveTo>
                  <a:pt x="76201" y="0"/>
                </a:moveTo>
                <a:lnTo>
                  <a:pt x="11334749" y="0"/>
                </a:lnTo>
                <a:cubicBezTo>
                  <a:pt x="11376834" y="0"/>
                  <a:pt x="11410950" y="34116"/>
                  <a:pt x="11410950" y="76201"/>
                </a:cubicBezTo>
                <a:lnTo>
                  <a:pt x="11410950" y="781049"/>
                </a:lnTo>
                <a:cubicBezTo>
                  <a:pt x="11410950" y="823134"/>
                  <a:pt x="11376834" y="857250"/>
                  <a:pt x="11334749" y="857250"/>
                </a:cubicBezTo>
                <a:lnTo>
                  <a:pt x="76201" y="857250"/>
                </a:lnTo>
                <a:cubicBezTo>
                  <a:pt x="34116" y="857250"/>
                  <a:pt x="0" y="823134"/>
                  <a:pt x="0" y="781049"/>
                </a:cubicBezTo>
                <a:lnTo>
                  <a:pt x="0" y="76201"/>
                </a:lnTo>
                <a:cubicBezTo>
                  <a:pt x="0" y="34145"/>
                  <a:pt x="34145" y="0"/>
                  <a:pt x="76201" y="0"/>
                </a:cubicBezTo>
                <a:close/>
              </a:path>
            </a:pathLst>
          </a:custGeom>
          <a:solidFill>
            <a:srgbClr val="FFF3CD"/>
          </a:solidFill>
          <a:ln cap="flat" cmpd="sng" w="18900">
            <a:solidFill>
              <a:srgbClr val="FFC107"/>
            </a:solidFill>
            <a:prstDash val="solid"/>
            <a:round/>
            <a:headEnd len="sm" w="sm" type="none"/>
            <a:tailEnd len="sm" w="sm" type="none"/>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16" name="Google Shape;416;p54"/>
          <p:cNvSpPr/>
          <p:nvPr/>
        </p:nvSpPr>
        <p:spPr>
          <a:xfrm>
            <a:off x="447333" y="3937088"/>
            <a:ext cx="8368800" cy="198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4" u="none" cap="none" strike="noStrike">
                <a:solidFill>
                  <a:srgbClr val="2C3E50"/>
                </a:solidFill>
                <a:latin typeface="Liter"/>
                <a:ea typeface="Liter"/>
                <a:cs typeface="Liter"/>
                <a:sym typeface="Liter"/>
              </a:rPr>
              <a:t>Theoretical Connection</a:t>
            </a:r>
            <a:endParaRPr b="0" i="0" sz="1190" u="none" cap="none" strike="noStrike"/>
          </a:p>
        </p:txBody>
      </p:sp>
      <p:sp>
        <p:nvSpPr>
          <p:cNvPr id="417" name="Google Shape;417;p54"/>
          <p:cNvSpPr/>
          <p:nvPr/>
        </p:nvSpPr>
        <p:spPr>
          <a:xfrm>
            <a:off x="2656898" y="4163846"/>
            <a:ext cx="1206341" cy="227076"/>
          </a:xfrm>
          <a:custGeom>
            <a:rect b="b" l="l" r="r" t="t"/>
            <a:pathLst>
              <a:path extrusionOk="0" h="304800" w="1619250">
                <a:moveTo>
                  <a:pt x="38100" y="0"/>
                </a:moveTo>
                <a:lnTo>
                  <a:pt x="1581150" y="0"/>
                </a:lnTo>
                <a:cubicBezTo>
                  <a:pt x="1602178" y="0"/>
                  <a:pt x="1619250" y="17072"/>
                  <a:pt x="1619250" y="38100"/>
                </a:cubicBezTo>
                <a:lnTo>
                  <a:pt x="1619250" y="266700"/>
                </a:lnTo>
                <a:cubicBezTo>
                  <a:pt x="1619250" y="287728"/>
                  <a:pt x="1602178" y="304800"/>
                  <a:pt x="1581150" y="304800"/>
                </a:cubicBezTo>
                <a:lnTo>
                  <a:pt x="38100" y="304800"/>
                </a:lnTo>
                <a:cubicBezTo>
                  <a:pt x="17072" y="304800"/>
                  <a:pt x="0" y="287728"/>
                  <a:pt x="0" y="266700"/>
                </a:cubicBezTo>
                <a:lnTo>
                  <a:pt x="0" y="38100"/>
                </a:lnTo>
                <a:cubicBezTo>
                  <a:pt x="0" y="17072"/>
                  <a:pt x="17072" y="0"/>
                  <a:pt x="38100" y="0"/>
                </a:cubicBezTo>
                <a:close/>
              </a:path>
            </a:pathLst>
          </a:custGeom>
          <a:solidFill>
            <a:srgbClr val="E74C3C"/>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18" name="Google Shape;418;p54"/>
          <p:cNvSpPr/>
          <p:nvPr/>
        </p:nvSpPr>
        <p:spPr>
          <a:xfrm>
            <a:off x="2656898" y="4163846"/>
            <a:ext cx="1261500" cy="226800"/>
          </a:xfrm>
          <a:prstGeom prst="rect">
            <a:avLst/>
          </a:prstGeom>
          <a:noFill/>
          <a:ln>
            <a:noFill/>
          </a:ln>
        </p:spPr>
        <p:txBody>
          <a:bodyPr anchorCtr="0" anchor="ctr" bIns="28350" lIns="85025" spcFirstLastPara="1" rIns="85025" wrap="square" tIns="28350">
            <a:noAutofit/>
          </a:bodyPr>
          <a:lstStyle/>
          <a:p>
            <a:pPr indent="0" lvl="0" marL="0" marR="0" rtl="0" algn="l">
              <a:lnSpc>
                <a:spcPct val="130000"/>
              </a:lnSpc>
              <a:spcBef>
                <a:spcPts val="0"/>
              </a:spcBef>
              <a:spcAft>
                <a:spcPts val="0"/>
              </a:spcAft>
              <a:buNone/>
            </a:pPr>
            <a:r>
              <a:rPr b="1" i="0" lang="en" sz="892" u="none" cap="none" strike="noStrike">
                <a:solidFill>
                  <a:srgbClr val="FFFFFF"/>
                </a:solidFill>
                <a:latin typeface="Quattrocento Sans"/>
                <a:ea typeface="Quattrocento Sans"/>
                <a:cs typeface="Quattrocento Sans"/>
                <a:sym typeface="Quattrocento Sans"/>
              </a:rPr>
              <a:t>Generating Functions</a:t>
            </a:r>
            <a:endParaRPr b="0" i="0" sz="1190" u="none" cap="none" strike="noStrike"/>
          </a:p>
        </p:txBody>
      </p:sp>
      <p:sp>
        <p:nvSpPr>
          <p:cNvPr id="419" name="Google Shape;419;p54"/>
          <p:cNvSpPr/>
          <p:nvPr/>
        </p:nvSpPr>
        <p:spPr>
          <a:xfrm>
            <a:off x="3915252" y="4163846"/>
            <a:ext cx="255000" cy="2268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1339" u="none" cap="none" strike="noStrike">
                <a:solidFill>
                  <a:srgbClr val="7F8C8D"/>
                </a:solidFill>
                <a:latin typeface="Quattrocento Sans"/>
                <a:ea typeface="Quattrocento Sans"/>
                <a:cs typeface="Quattrocento Sans"/>
                <a:sym typeface="Quattrocento Sans"/>
              </a:rPr>
              <a:t>↔</a:t>
            </a:r>
            <a:endParaRPr b="0" i="0" sz="1190" u="none" cap="none" strike="noStrike"/>
          </a:p>
        </p:txBody>
      </p:sp>
      <p:sp>
        <p:nvSpPr>
          <p:cNvPr id="420" name="Google Shape;420;p54"/>
          <p:cNvSpPr/>
          <p:nvPr/>
        </p:nvSpPr>
        <p:spPr>
          <a:xfrm>
            <a:off x="4142010" y="4163846"/>
            <a:ext cx="915400" cy="227076"/>
          </a:xfrm>
          <a:custGeom>
            <a:rect b="b" l="l" r="r" t="t"/>
            <a:pathLst>
              <a:path extrusionOk="0" h="304800" w="1228725">
                <a:moveTo>
                  <a:pt x="38100" y="0"/>
                </a:moveTo>
                <a:lnTo>
                  <a:pt x="1190625" y="0"/>
                </a:lnTo>
                <a:cubicBezTo>
                  <a:pt x="1211653" y="0"/>
                  <a:pt x="1228725" y="17072"/>
                  <a:pt x="1228725" y="38100"/>
                </a:cubicBezTo>
                <a:lnTo>
                  <a:pt x="1228725" y="266700"/>
                </a:lnTo>
                <a:cubicBezTo>
                  <a:pt x="1228725" y="287728"/>
                  <a:pt x="1211653" y="304800"/>
                  <a:pt x="1190625" y="304800"/>
                </a:cubicBezTo>
                <a:lnTo>
                  <a:pt x="38100" y="304800"/>
                </a:lnTo>
                <a:cubicBezTo>
                  <a:pt x="17072" y="304800"/>
                  <a:pt x="0" y="287728"/>
                  <a:pt x="0" y="266700"/>
                </a:cubicBezTo>
                <a:lnTo>
                  <a:pt x="0" y="38100"/>
                </a:lnTo>
                <a:cubicBezTo>
                  <a:pt x="0" y="17072"/>
                  <a:pt x="17072" y="0"/>
                  <a:pt x="38100" y="0"/>
                </a:cubicBezTo>
                <a:close/>
              </a:path>
            </a:pathLst>
          </a:custGeom>
          <a:solidFill>
            <a:srgbClr val="3498DB"/>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21" name="Google Shape;421;p54"/>
          <p:cNvSpPr/>
          <p:nvPr/>
        </p:nvSpPr>
        <p:spPr>
          <a:xfrm>
            <a:off x="4142010" y="4163846"/>
            <a:ext cx="970800" cy="226800"/>
          </a:xfrm>
          <a:prstGeom prst="rect">
            <a:avLst/>
          </a:prstGeom>
          <a:noFill/>
          <a:ln>
            <a:noFill/>
          </a:ln>
        </p:spPr>
        <p:txBody>
          <a:bodyPr anchorCtr="0" anchor="ctr" bIns="28350" lIns="85025" spcFirstLastPara="1" rIns="85025" wrap="square" tIns="28350">
            <a:noAutofit/>
          </a:bodyPr>
          <a:lstStyle/>
          <a:p>
            <a:pPr indent="0" lvl="0" marL="0" marR="0" rtl="0" algn="l">
              <a:lnSpc>
                <a:spcPct val="130000"/>
              </a:lnSpc>
              <a:spcBef>
                <a:spcPts val="0"/>
              </a:spcBef>
              <a:spcAft>
                <a:spcPts val="0"/>
              </a:spcAft>
              <a:buNone/>
            </a:pPr>
            <a:r>
              <a:rPr b="1" i="0" lang="en" sz="892" u="none" cap="none" strike="noStrike">
                <a:solidFill>
                  <a:srgbClr val="FFFFFF"/>
                </a:solidFill>
                <a:latin typeface="Quattrocento Sans"/>
                <a:ea typeface="Quattrocento Sans"/>
                <a:cs typeface="Quattrocento Sans"/>
                <a:sym typeface="Quattrocento Sans"/>
              </a:rPr>
              <a:t>Transfer Matrix</a:t>
            </a:r>
            <a:endParaRPr b="0" i="0" sz="1190" u="none" cap="none" strike="noStrike"/>
          </a:p>
        </p:txBody>
      </p:sp>
      <p:sp>
        <p:nvSpPr>
          <p:cNvPr id="422" name="Google Shape;422;p54"/>
          <p:cNvSpPr/>
          <p:nvPr/>
        </p:nvSpPr>
        <p:spPr>
          <a:xfrm>
            <a:off x="5110937" y="4163846"/>
            <a:ext cx="255000" cy="2268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en" sz="1339" u="none" cap="none" strike="noStrike">
                <a:solidFill>
                  <a:srgbClr val="7F8C8D"/>
                </a:solidFill>
                <a:latin typeface="Quattrocento Sans"/>
                <a:ea typeface="Quattrocento Sans"/>
                <a:cs typeface="Quattrocento Sans"/>
                <a:sym typeface="Quattrocento Sans"/>
              </a:rPr>
              <a:t>↔</a:t>
            </a:r>
            <a:endParaRPr b="0" i="0" sz="1190" u="none" cap="none" strike="noStrike"/>
          </a:p>
        </p:txBody>
      </p:sp>
      <p:sp>
        <p:nvSpPr>
          <p:cNvPr id="423" name="Google Shape;423;p54"/>
          <p:cNvSpPr/>
          <p:nvPr/>
        </p:nvSpPr>
        <p:spPr>
          <a:xfrm>
            <a:off x="5337695" y="4163846"/>
            <a:ext cx="1206341" cy="227076"/>
          </a:xfrm>
          <a:custGeom>
            <a:rect b="b" l="l" r="r" t="t"/>
            <a:pathLst>
              <a:path extrusionOk="0" h="304800" w="1619250">
                <a:moveTo>
                  <a:pt x="38100" y="0"/>
                </a:moveTo>
                <a:lnTo>
                  <a:pt x="1581150" y="0"/>
                </a:lnTo>
                <a:cubicBezTo>
                  <a:pt x="1602178" y="0"/>
                  <a:pt x="1619250" y="17072"/>
                  <a:pt x="1619250" y="38100"/>
                </a:cubicBezTo>
                <a:lnTo>
                  <a:pt x="1619250" y="266700"/>
                </a:lnTo>
                <a:cubicBezTo>
                  <a:pt x="1619250" y="287728"/>
                  <a:pt x="1602178" y="304800"/>
                  <a:pt x="1581150" y="304800"/>
                </a:cubicBezTo>
                <a:lnTo>
                  <a:pt x="38100" y="304800"/>
                </a:lnTo>
                <a:cubicBezTo>
                  <a:pt x="17072" y="304800"/>
                  <a:pt x="0" y="287728"/>
                  <a:pt x="0" y="266700"/>
                </a:cubicBezTo>
                <a:lnTo>
                  <a:pt x="0" y="38100"/>
                </a:lnTo>
                <a:cubicBezTo>
                  <a:pt x="0" y="17072"/>
                  <a:pt x="17072" y="0"/>
                  <a:pt x="38100" y="0"/>
                </a:cubicBezTo>
                <a:close/>
              </a:path>
            </a:pathLst>
          </a:custGeom>
          <a:solidFill>
            <a:srgbClr val="28A745"/>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424" name="Google Shape;424;p54"/>
          <p:cNvSpPr/>
          <p:nvPr/>
        </p:nvSpPr>
        <p:spPr>
          <a:xfrm>
            <a:off x="5337695" y="4163846"/>
            <a:ext cx="1261500" cy="226800"/>
          </a:xfrm>
          <a:prstGeom prst="rect">
            <a:avLst/>
          </a:prstGeom>
          <a:noFill/>
          <a:ln>
            <a:noFill/>
          </a:ln>
        </p:spPr>
        <p:txBody>
          <a:bodyPr anchorCtr="0" anchor="ctr" bIns="28350" lIns="85025" spcFirstLastPara="1" rIns="85025" wrap="square" tIns="28350">
            <a:noAutofit/>
          </a:bodyPr>
          <a:lstStyle/>
          <a:p>
            <a:pPr indent="0" lvl="0" marL="0" marR="0" rtl="0" algn="l">
              <a:lnSpc>
                <a:spcPct val="130000"/>
              </a:lnSpc>
              <a:spcBef>
                <a:spcPts val="0"/>
              </a:spcBef>
              <a:spcAft>
                <a:spcPts val="0"/>
              </a:spcAft>
              <a:buNone/>
            </a:pPr>
            <a:r>
              <a:rPr b="1" i="0" lang="en" sz="892" u="none" cap="none" strike="noStrike">
                <a:solidFill>
                  <a:srgbClr val="FFFFFF"/>
                </a:solidFill>
                <a:latin typeface="Quattrocento Sans"/>
                <a:ea typeface="Quattrocento Sans"/>
                <a:cs typeface="Quattrocento Sans"/>
                <a:sym typeface="Quattrocento Sans"/>
              </a:rPr>
              <a:t>Recurrence Relations</a:t>
            </a:r>
            <a:endParaRPr b="0" i="0" sz="1190"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0" name="Google Shape;430;p55"/>
          <p:cNvSpPr txBox="1"/>
          <p:nvPr/>
        </p:nvSpPr>
        <p:spPr>
          <a:xfrm>
            <a:off x="684975" y="2142300"/>
            <a:ext cx="8561100" cy="11124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Clr>
                <a:srgbClr val="000000"/>
              </a:buClr>
              <a:buSzPts val="2000"/>
              <a:buFont typeface="Arial"/>
              <a:buNone/>
            </a:pPr>
            <a:r>
              <a:rPr b="1" i="0" lang="en" sz="2000" u="none" cap="none" strike="noStrike">
                <a:solidFill>
                  <a:srgbClr val="DFD1C2"/>
                </a:solidFill>
                <a:latin typeface="Trebuchet MS"/>
                <a:ea typeface="Trebuchet MS"/>
                <a:cs typeface="Trebuchet MS"/>
                <a:sym typeface="Trebuchet MS"/>
              </a:rPr>
              <a:t>Case </a:t>
            </a:r>
            <a:r>
              <a:rPr b="1" lang="en" sz="2000">
                <a:solidFill>
                  <a:srgbClr val="DFD1C2"/>
                </a:solidFill>
                <a:latin typeface="Trebuchet MS"/>
                <a:ea typeface="Trebuchet MS"/>
                <a:cs typeface="Trebuchet MS"/>
                <a:sym typeface="Trebuchet MS"/>
              </a:rPr>
              <a:t>C</a:t>
            </a:r>
            <a:r>
              <a:rPr b="1" i="0" lang="en" sz="2000" u="none" cap="none" strike="noStrike">
                <a:solidFill>
                  <a:srgbClr val="DFD1C2"/>
                </a:solidFill>
                <a:latin typeface="Trebuchet MS"/>
                <a:ea typeface="Trebuchet MS"/>
                <a:cs typeface="Trebuchet MS"/>
                <a:sym typeface="Trebuchet MS"/>
              </a:rPr>
              <a:t>: </a:t>
            </a:r>
            <a:endParaRPr b="1" i="0" sz="2000" u="none" cap="none" strike="noStrike">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Clr>
                <a:schemeClr val="dk1"/>
              </a:buClr>
              <a:buSzPts val="1100"/>
              <a:buFont typeface="Arial"/>
              <a:buNone/>
            </a:pPr>
            <a:r>
              <a:rPr b="1" lang="en" sz="2000">
                <a:solidFill>
                  <a:srgbClr val="DFD1C2"/>
                </a:solidFill>
                <a:latin typeface="Trebuchet MS"/>
                <a:ea typeface="Trebuchet MS"/>
                <a:cs typeface="Trebuchet MS"/>
                <a:sym typeface="Trebuchet MS"/>
              </a:rPr>
              <a:t>General (l,δ) l = 4..14 Graph‑pruning shows scalability</a:t>
            </a:r>
            <a:endParaRPr b="1" sz="20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Clr>
                <a:srgbClr val="000000"/>
              </a:buClr>
              <a:buSzPts val="2000"/>
              <a:buFont typeface="Arial"/>
              <a:buNone/>
            </a:pPr>
            <a:r>
              <a:t/>
            </a:r>
            <a:endParaRPr b="1" sz="2000">
              <a:solidFill>
                <a:srgbClr val="DFD1C2"/>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6" name="Google Shape;436;p56"/>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Algorithm 1: Graph(m) Definition &amp; Construction</a:t>
            </a:r>
            <a:endParaRPr sz="2700"/>
          </a:p>
        </p:txBody>
      </p:sp>
      <p:pic>
        <p:nvPicPr>
          <p:cNvPr id="437" name="Google Shape;437;p56"/>
          <p:cNvPicPr preferRelativeResize="0"/>
          <p:nvPr/>
        </p:nvPicPr>
        <p:blipFill>
          <a:blip r:embed="rId3">
            <a:alphaModFix/>
          </a:blip>
          <a:stretch>
            <a:fillRect/>
          </a:stretch>
        </p:blipFill>
        <p:spPr>
          <a:xfrm>
            <a:off x="325800" y="1128725"/>
            <a:ext cx="8521600" cy="32850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3" name="Google Shape;443;p57"/>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Algorithm 1: Out-Degree Core Finding</a:t>
            </a:r>
            <a:endParaRPr sz="2700"/>
          </a:p>
        </p:txBody>
      </p:sp>
      <p:pic>
        <p:nvPicPr>
          <p:cNvPr id="444" name="Google Shape;444;p57"/>
          <p:cNvPicPr preferRelativeResize="0"/>
          <p:nvPr/>
        </p:nvPicPr>
        <p:blipFill>
          <a:blip r:embed="rId3">
            <a:alphaModFix/>
          </a:blip>
          <a:stretch>
            <a:fillRect/>
          </a:stretch>
        </p:blipFill>
        <p:spPr>
          <a:xfrm>
            <a:off x="325800" y="1070325"/>
            <a:ext cx="8561075" cy="33096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0" name="Google Shape;450;p58"/>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Construction 3: Sequential Encoding Process</a:t>
            </a:r>
            <a:endParaRPr sz="2700"/>
          </a:p>
        </p:txBody>
      </p:sp>
      <p:sp>
        <p:nvSpPr>
          <p:cNvPr id="451" name="Google Shape;451;p58"/>
          <p:cNvSpPr/>
          <p:nvPr/>
        </p:nvSpPr>
        <p:spPr>
          <a:xfrm>
            <a:off x="325800" y="1297800"/>
            <a:ext cx="4200525" cy="1000125"/>
          </a:xfrm>
          <a:custGeom>
            <a:rect b="b" l="l" r="r" t="t"/>
            <a:pathLst>
              <a:path extrusionOk="0" h="1333500" w="5600700">
                <a:moveTo>
                  <a:pt x="76196" y="0"/>
                </a:moveTo>
                <a:lnTo>
                  <a:pt x="5524504" y="0"/>
                </a:lnTo>
                <a:cubicBezTo>
                  <a:pt x="5566586" y="0"/>
                  <a:pt x="5600700" y="34114"/>
                  <a:pt x="5600700" y="76196"/>
                </a:cubicBezTo>
                <a:lnTo>
                  <a:pt x="5600700" y="1257304"/>
                </a:lnTo>
                <a:cubicBezTo>
                  <a:pt x="5600700" y="1299386"/>
                  <a:pt x="5566586" y="1333500"/>
                  <a:pt x="5524504" y="1333500"/>
                </a:cubicBezTo>
                <a:lnTo>
                  <a:pt x="76196" y="1333500"/>
                </a:lnTo>
                <a:cubicBezTo>
                  <a:pt x="34114" y="1333500"/>
                  <a:pt x="0" y="1299386"/>
                  <a:pt x="0" y="1257304"/>
                </a:cubicBezTo>
                <a:lnTo>
                  <a:pt x="0" y="76196"/>
                </a:lnTo>
                <a:cubicBezTo>
                  <a:pt x="0" y="34142"/>
                  <a:pt x="34142" y="0"/>
                  <a:pt x="76196" y="0"/>
                </a:cubicBezTo>
                <a:close/>
              </a:path>
            </a:pathLst>
          </a:custGeom>
          <a:solidFill>
            <a:srgbClr val="E8F4F8"/>
          </a:solidFill>
          <a:ln cap="flat" cmpd="sng" w="19025">
            <a:solidFill>
              <a:srgbClr val="3498DB"/>
            </a:solidFill>
            <a:prstDash val="solid"/>
            <a:round/>
            <a:headEnd len="sm" w="sm" type="none"/>
            <a:tailEnd len="sm" w="sm" type="none"/>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52" name="Google Shape;452;p58"/>
          <p:cNvSpPr/>
          <p:nvPr/>
        </p:nvSpPr>
        <p:spPr>
          <a:xfrm>
            <a:off x="447166" y="1419166"/>
            <a:ext cx="4019400" cy="1998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11" u="none" cap="none" strike="noStrike">
                <a:solidFill>
                  <a:srgbClr val="2C3E50"/>
                </a:solidFill>
                <a:latin typeface="Liter"/>
                <a:ea typeface="Liter"/>
                <a:cs typeface="Liter"/>
                <a:sym typeface="Liter"/>
              </a:rPr>
              <a:t>Preprocessing</a:t>
            </a:r>
            <a:endParaRPr b="0" i="0" sz="1199" u="none" cap="none" strike="noStrike"/>
          </a:p>
        </p:txBody>
      </p:sp>
      <p:sp>
        <p:nvSpPr>
          <p:cNvPr id="453" name="Google Shape;453;p58"/>
          <p:cNvSpPr/>
          <p:nvPr/>
        </p:nvSpPr>
        <p:spPr>
          <a:xfrm>
            <a:off x="447166" y="1676177"/>
            <a:ext cx="4012500" cy="1710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0" i="0" lang="en" sz="899" u="none" cap="none" strike="noStrike">
                <a:solidFill>
                  <a:srgbClr val="34495E"/>
                </a:solidFill>
                <a:latin typeface="Quattrocento Sans"/>
                <a:ea typeface="Quattrocento Sans"/>
                <a:cs typeface="Quattrocento Sans"/>
                <a:sym typeface="Quattrocento Sans"/>
              </a:rPr>
              <a:t>Run Algorithm 1 for m ∈ [m_min, m_max] to find optimal m' and s'.</a:t>
            </a:r>
            <a:endParaRPr b="0" i="0" sz="1199" u="none" cap="none" strike="noStrike"/>
          </a:p>
        </p:txBody>
      </p:sp>
      <p:sp>
        <p:nvSpPr>
          <p:cNvPr id="454" name="Google Shape;454;p58"/>
          <p:cNvSpPr/>
          <p:nvPr/>
        </p:nvSpPr>
        <p:spPr>
          <a:xfrm>
            <a:off x="450736" y="1908201"/>
            <a:ext cx="3950494" cy="264319"/>
          </a:xfrm>
          <a:custGeom>
            <a:rect b="b" l="l" r="r" t="t"/>
            <a:pathLst>
              <a:path extrusionOk="0" h="352425" w="5267325">
                <a:moveTo>
                  <a:pt x="38101" y="0"/>
                </a:moveTo>
                <a:lnTo>
                  <a:pt x="5229224" y="0"/>
                </a:lnTo>
                <a:cubicBezTo>
                  <a:pt x="5250267" y="0"/>
                  <a:pt x="5267325" y="17058"/>
                  <a:pt x="5267325" y="38101"/>
                </a:cubicBezTo>
                <a:lnTo>
                  <a:pt x="5267325" y="314324"/>
                </a:lnTo>
                <a:cubicBezTo>
                  <a:pt x="5267325" y="335367"/>
                  <a:pt x="5250267" y="352425"/>
                  <a:pt x="5229224" y="352425"/>
                </a:cubicBezTo>
                <a:lnTo>
                  <a:pt x="38101" y="352425"/>
                </a:lnTo>
                <a:cubicBezTo>
                  <a:pt x="17058" y="352425"/>
                  <a:pt x="0" y="335367"/>
                  <a:pt x="0" y="314324"/>
                </a:cubicBezTo>
                <a:lnTo>
                  <a:pt x="0" y="38101"/>
                </a:lnTo>
                <a:cubicBezTo>
                  <a:pt x="0" y="17072"/>
                  <a:pt x="17072" y="0"/>
                  <a:pt x="38101" y="0"/>
                </a:cubicBezTo>
                <a:close/>
              </a:path>
            </a:pathLst>
          </a:custGeom>
          <a:solidFill>
            <a:srgbClr val="D4EDDA"/>
          </a:solidFill>
          <a:ln cap="flat" cmpd="sng" w="9525">
            <a:solidFill>
              <a:srgbClr val="28A745"/>
            </a:solidFill>
            <a:prstDash val="solid"/>
            <a:round/>
            <a:headEnd len="sm" w="sm" type="none"/>
            <a:tailEnd len="sm" w="sm" type="none"/>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55" name="Google Shape;455;p58"/>
          <p:cNvSpPr/>
          <p:nvPr/>
        </p:nvSpPr>
        <p:spPr>
          <a:xfrm>
            <a:off x="511419" y="1968885"/>
            <a:ext cx="3876600" cy="142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787" u="none" cap="none" strike="noStrike">
                <a:solidFill>
                  <a:srgbClr val="28A745"/>
                </a:solidFill>
                <a:latin typeface="Quattrocento Sans"/>
                <a:ea typeface="Quattrocento Sans"/>
                <a:cs typeface="Quattrocento Sans"/>
                <a:sym typeface="Quattrocento Sans"/>
              </a:rPr>
              <a:t>Example: For ℓ=8, choose m'=13, s'=10 (rate=0.769)</a:t>
            </a:r>
            <a:endParaRPr b="0" i="0" sz="1199" u="none" cap="none" strike="noStrike"/>
          </a:p>
        </p:txBody>
      </p:sp>
      <p:sp>
        <p:nvSpPr>
          <p:cNvPr id="456" name="Google Shape;456;p58"/>
          <p:cNvSpPr/>
          <p:nvPr/>
        </p:nvSpPr>
        <p:spPr>
          <a:xfrm>
            <a:off x="4680713" y="1297800"/>
            <a:ext cx="4200525" cy="1000125"/>
          </a:xfrm>
          <a:custGeom>
            <a:rect b="b" l="l" r="r" t="t"/>
            <a:pathLst>
              <a:path extrusionOk="0" h="1333500" w="5600700">
                <a:moveTo>
                  <a:pt x="76196" y="0"/>
                </a:moveTo>
                <a:lnTo>
                  <a:pt x="5524504" y="0"/>
                </a:lnTo>
                <a:cubicBezTo>
                  <a:pt x="5566586" y="0"/>
                  <a:pt x="5600700" y="34114"/>
                  <a:pt x="5600700" y="76196"/>
                </a:cubicBezTo>
                <a:lnTo>
                  <a:pt x="5600700" y="1257304"/>
                </a:lnTo>
                <a:cubicBezTo>
                  <a:pt x="5600700" y="1299386"/>
                  <a:pt x="5566586" y="1333500"/>
                  <a:pt x="5524504" y="1333500"/>
                </a:cubicBezTo>
                <a:lnTo>
                  <a:pt x="76196" y="1333500"/>
                </a:lnTo>
                <a:cubicBezTo>
                  <a:pt x="34114" y="1333500"/>
                  <a:pt x="0" y="1299386"/>
                  <a:pt x="0" y="1257304"/>
                </a:cubicBezTo>
                <a:lnTo>
                  <a:pt x="0" y="76196"/>
                </a:lnTo>
                <a:cubicBezTo>
                  <a:pt x="0" y="34142"/>
                  <a:pt x="34142" y="0"/>
                  <a:pt x="76196" y="0"/>
                </a:cubicBezTo>
                <a:close/>
              </a:path>
            </a:pathLst>
          </a:custGeom>
          <a:solidFill>
            <a:srgbClr val="FFF3CD"/>
          </a:solidFill>
          <a:ln cap="flat" cmpd="sng" w="19025">
            <a:solidFill>
              <a:srgbClr val="FFC107"/>
            </a:solidFill>
            <a:prstDash val="solid"/>
            <a:round/>
            <a:headEnd len="sm" w="sm" type="none"/>
            <a:tailEnd len="sm" w="sm" type="none"/>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57" name="Google Shape;457;p58"/>
          <p:cNvSpPr/>
          <p:nvPr/>
        </p:nvSpPr>
        <p:spPr>
          <a:xfrm>
            <a:off x="4802080" y="1419166"/>
            <a:ext cx="4019400" cy="1998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11" u="none" cap="none" strike="noStrike">
                <a:solidFill>
                  <a:srgbClr val="2C3E50"/>
                </a:solidFill>
                <a:latin typeface="Liter"/>
                <a:ea typeface="Liter"/>
                <a:cs typeface="Liter"/>
                <a:sym typeface="Liter"/>
              </a:rPr>
              <a:t>Input Format</a:t>
            </a:r>
            <a:endParaRPr b="0" i="0" sz="1199" u="none" cap="none" strike="noStrike"/>
          </a:p>
        </p:txBody>
      </p:sp>
      <p:sp>
        <p:nvSpPr>
          <p:cNvPr id="458" name="Google Shape;458;p58"/>
          <p:cNvSpPr/>
          <p:nvPr/>
        </p:nvSpPr>
        <p:spPr>
          <a:xfrm>
            <a:off x="4802080" y="1676177"/>
            <a:ext cx="4012500" cy="1710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0" i="0" lang="en" sz="899" u="none" cap="none" strike="noStrike">
                <a:solidFill>
                  <a:srgbClr val="34495E"/>
                </a:solidFill>
                <a:latin typeface="Quattrocento Sans"/>
                <a:ea typeface="Quattrocento Sans"/>
                <a:cs typeface="Quattrocento Sans"/>
                <a:sym typeface="Quattrocento Sans"/>
              </a:rPr>
              <a:t>Message x ∈ Σ^(k·s'): k blocks of s' bits each.</a:t>
            </a:r>
            <a:endParaRPr b="0" i="0" sz="1199" u="none" cap="none" strike="noStrike"/>
          </a:p>
        </p:txBody>
      </p:sp>
      <p:sp>
        <p:nvSpPr>
          <p:cNvPr id="459" name="Google Shape;459;p58"/>
          <p:cNvSpPr/>
          <p:nvPr/>
        </p:nvSpPr>
        <p:spPr>
          <a:xfrm>
            <a:off x="4802080" y="1904632"/>
            <a:ext cx="1235869" cy="228600"/>
          </a:xfrm>
          <a:custGeom>
            <a:rect b="b" l="l" r="r" t="t"/>
            <a:pathLst>
              <a:path extrusionOk="0" h="304800" w="1647825">
                <a:moveTo>
                  <a:pt x="38100" y="0"/>
                </a:moveTo>
                <a:lnTo>
                  <a:pt x="1609725" y="0"/>
                </a:lnTo>
                <a:cubicBezTo>
                  <a:pt x="1630753" y="0"/>
                  <a:pt x="1647825" y="17072"/>
                  <a:pt x="1647825" y="38100"/>
                </a:cubicBezTo>
                <a:lnTo>
                  <a:pt x="1647825" y="266700"/>
                </a:lnTo>
                <a:cubicBezTo>
                  <a:pt x="1647825" y="287728"/>
                  <a:pt x="1630753" y="304800"/>
                  <a:pt x="1609725" y="304800"/>
                </a:cubicBezTo>
                <a:lnTo>
                  <a:pt x="38100" y="304800"/>
                </a:lnTo>
                <a:cubicBezTo>
                  <a:pt x="17072" y="304800"/>
                  <a:pt x="0" y="287728"/>
                  <a:pt x="0" y="266700"/>
                </a:cubicBezTo>
                <a:lnTo>
                  <a:pt x="0" y="38100"/>
                </a:lnTo>
                <a:cubicBezTo>
                  <a:pt x="0" y="17072"/>
                  <a:pt x="17072" y="0"/>
                  <a:pt x="38100" y="0"/>
                </a:cubicBezTo>
                <a:close/>
              </a:path>
            </a:pathLst>
          </a:custGeom>
          <a:solidFill>
            <a:srgbClr val="E74C3C"/>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60" name="Google Shape;460;p58"/>
          <p:cNvSpPr/>
          <p:nvPr/>
        </p:nvSpPr>
        <p:spPr>
          <a:xfrm>
            <a:off x="4777093" y="1904632"/>
            <a:ext cx="1285200" cy="228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 sz="787" u="none" cap="none" strike="noStrike">
                <a:solidFill>
                  <a:srgbClr val="FFFFFF"/>
                </a:solidFill>
                <a:latin typeface="Quattrocento Sans"/>
                <a:ea typeface="Quattrocento Sans"/>
                <a:cs typeface="Quattrocento Sans"/>
                <a:sym typeface="Quattrocento Sans"/>
              </a:rPr>
              <a:t>s' bits</a:t>
            </a:r>
            <a:endParaRPr b="0" i="0" sz="1199" u="none" cap="none" strike="noStrike"/>
          </a:p>
        </p:txBody>
      </p:sp>
      <p:sp>
        <p:nvSpPr>
          <p:cNvPr id="461" name="Google Shape;461;p58"/>
          <p:cNvSpPr/>
          <p:nvPr/>
        </p:nvSpPr>
        <p:spPr>
          <a:xfrm>
            <a:off x="6096953" y="1904632"/>
            <a:ext cx="1235869" cy="228600"/>
          </a:xfrm>
          <a:custGeom>
            <a:rect b="b" l="l" r="r" t="t"/>
            <a:pathLst>
              <a:path extrusionOk="0" h="304800" w="1647825">
                <a:moveTo>
                  <a:pt x="38100" y="0"/>
                </a:moveTo>
                <a:lnTo>
                  <a:pt x="1609725" y="0"/>
                </a:lnTo>
                <a:cubicBezTo>
                  <a:pt x="1630753" y="0"/>
                  <a:pt x="1647825" y="17072"/>
                  <a:pt x="1647825" y="38100"/>
                </a:cubicBezTo>
                <a:lnTo>
                  <a:pt x="1647825" y="266700"/>
                </a:lnTo>
                <a:cubicBezTo>
                  <a:pt x="1647825" y="287728"/>
                  <a:pt x="1630753" y="304800"/>
                  <a:pt x="1609725" y="304800"/>
                </a:cubicBezTo>
                <a:lnTo>
                  <a:pt x="38100" y="304800"/>
                </a:lnTo>
                <a:cubicBezTo>
                  <a:pt x="17072" y="304800"/>
                  <a:pt x="0" y="287728"/>
                  <a:pt x="0" y="266700"/>
                </a:cubicBezTo>
                <a:lnTo>
                  <a:pt x="0" y="38100"/>
                </a:lnTo>
                <a:cubicBezTo>
                  <a:pt x="0" y="17072"/>
                  <a:pt x="17072" y="0"/>
                  <a:pt x="38100" y="0"/>
                </a:cubicBezTo>
                <a:close/>
              </a:path>
            </a:pathLst>
          </a:custGeom>
          <a:solidFill>
            <a:srgbClr val="3498DB"/>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62" name="Google Shape;462;p58"/>
          <p:cNvSpPr/>
          <p:nvPr/>
        </p:nvSpPr>
        <p:spPr>
          <a:xfrm>
            <a:off x="6071965" y="1904632"/>
            <a:ext cx="1285200" cy="228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 sz="787" u="none" cap="none" strike="noStrike">
                <a:solidFill>
                  <a:srgbClr val="FFFFFF"/>
                </a:solidFill>
                <a:latin typeface="Quattrocento Sans"/>
                <a:ea typeface="Quattrocento Sans"/>
                <a:cs typeface="Quattrocento Sans"/>
                <a:sym typeface="Quattrocento Sans"/>
              </a:rPr>
              <a:t>s' bits</a:t>
            </a:r>
            <a:endParaRPr b="0" i="0" sz="1199" u="none" cap="none" strike="noStrike"/>
          </a:p>
        </p:txBody>
      </p:sp>
      <p:sp>
        <p:nvSpPr>
          <p:cNvPr id="463" name="Google Shape;463;p58"/>
          <p:cNvSpPr/>
          <p:nvPr/>
        </p:nvSpPr>
        <p:spPr>
          <a:xfrm>
            <a:off x="7391825" y="1904632"/>
            <a:ext cx="1235869" cy="228600"/>
          </a:xfrm>
          <a:custGeom>
            <a:rect b="b" l="l" r="r" t="t"/>
            <a:pathLst>
              <a:path extrusionOk="0" h="304800" w="1647825">
                <a:moveTo>
                  <a:pt x="38100" y="0"/>
                </a:moveTo>
                <a:lnTo>
                  <a:pt x="1609725" y="0"/>
                </a:lnTo>
                <a:cubicBezTo>
                  <a:pt x="1630753" y="0"/>
                  <a:pt x="1647825" y="17072"/>
                  <a:pt x="1647825" y="38100"/>
                </a:cubicBezTo>
                <a:lnTo>
                  <a:pt x="1647825" y="266700"/>
                </a:lnTo>
                <a:cubicBezTo>
                  <a:pt x="1647825" y="287728"/>
                  <a:pt x="1630753" y="304800"/>
                  <a:pt x="1609725" y="304800"/>
                </a:cubicBezTo>
                <a:lnTo>
                  <a:pt x="38100" y="304800"/>
                </a:lnTo>
                <a:cubicBezTo>
                  <a:pt x="17072" y="304800"/>
                  <a:pt x="0" y="287728"/>
                  <a:pt x="0" y="266700"/>
                </a:cubicBezTo>
                <a:lnTo>
                  <a:pt x="0" y="38100"/>
                </a:lnTo>
                <a:cubicBezTo>
                  <a:pt x="0" y="17072"/>
                  <a:pt x="17072" y="0"/>
                  <a:pt x="38100" y="0"/>
                </a:cubicBezTo>
                <a:close/>
              </a:path>
            </a:pathLst>
          </a:custGeom>
          <a:solidFill>
            <a:srgbClr val="28A745"/>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64" name="Google Shape;464;p58"/>
          <p:cNvSpPr/>
          <p:nvPr/>
        </p:nvSpPr>
        <p:spPr>
          <a:xfrm>
            <a:off x="7366838" y="1904632"/>
            <a:ext cx="1285200" cy="228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 sz="787" u="none" cap="none" strike="noStrike">
                <a:solidFill>
                  <a:srgbClr val="FFFFFF"/>
                </a:solidFill>
                <a:latin typeface="Quattrocento Sans"/>
                <a:ea typeface="Quattrocento Sans"/>
                <a:cs typeface="Quattrocento Sans"/>
                <a:sym typeface="Quattrocento Sans"/>
              </a:rPr>
              <a:t>s' bits</a:t>
            </a:r>
            <a:endParaRPr b="0" i="0" sz="1199" u="none" cap="none" strike="noStrike"/>
          </a:p>
        </p:txBody>
      </p:sp>
      <p:sp>
        <p:nvSpPr>
          <p:cNvPr id="465" name="Google Shape;465;p58"/>
          <p:cNvSpPr/>
          <p:nvPr/>
        </p:nvSpPr>
        <p:spPr>
          <a:xfrm>
            <a:off x="8686698" y="1947467"/>
            <a:ext cx="121500" cy="142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0" i="0" lang="en" sz="787" u="none" cap="none" strike="noStrike">
                <a:solidFill>
                  <a:srgbClr val="7F8C8D"/>
                </a:solidFill>
                <a:latin typeface="Quattrocento Sans"/>
                <a:ea typeface="Quattrocento Sans"/>
                <a:cs typeface="Quattrocento Sans"/>
                <a:sym typeface="Quattrocento Sans"/>
              </a:rPr>
              <a:t>...</a:t>
            </a:r>
            <a:endParaRPr b="0" i="0" sz="1199" u="none" cap="none" strike="noStrike"/>
          </a:p>
        </p:txBody>
      </p:sp>
      <p:sp>
        <p:nvSpPr>
          <p:cNvPr id="466" name="Google Shape;466;p58"/>
          <p:cNvSpPr/>
          <p:nvPr/>
        </p:nvSpPr>
        <p:spPr>
          <a:xfrm>
            <a:off x="325800" y="2397237"/>
            <a:ext cx="8558213" cy="1214438"/>
          </a:xfrm>
          <a:custGeom>
            <a:rect b="b" l="l" r="r" t="t"/>
            <a:pathLst>
              <a:path extrusionOk="0" h="1619250" w="11410950">
                <a:moveTo>
                  <a:pt x="76202" y="0"/>
                </a:moveTo>
                <a:lnTo>
                  <a:pt x="11334748" y="0"/>
                </a:lnTo>
                <a:cubicBezTo>
                  <a:pt x="11376833" y="0"/>
                  <a:pt x="11410950" y="34117"/>
                  <a:pt x="11410950" y="76202"/>
                </a:cubicBezTo>
                <a:lnTo>
                  <a:pt x="11410950" y="1543048"/>
                </a:lnTo>
                <a:cubicBezTo>
                  <a:pt x="11410950" y="1585133"/>
                  <a:pt x="11376833" y="1619250"/>
                  <a:pt x="11334748" y="1619250"/>
                </a:cubicBezTo>
                <a:lnTo>
                  <a:pt x="76202" y="1619250"/>
                </a:lnTo>
                <a:cubicBezTo>
                  <a:pt x="34117" y="1619250"/>
                  <a:pt x="0" y="1585133"/>
                  <a:pt x="0" y="1543048"/>
                </a:cubicBezTo>
                <a:lnTo>
                  <a:pt x="0" y="76202"/>
                </a:lnTo>
                <a:cubicBezTo>
                  <a:pt x="0" y="34117"/>
                  <a:pt x="34117" y="0"/>
                  <a:pt x="76202" y="0"/>
                </a:cubicBezTo>
                <a:close/>
              </a:path>
            </a:pathLst>
          </a:custGeom>
          <a:solidFill>
            <a:srgbClr val="F0F0F0"/>
          </a:solidFill>
          <a:ln cap="flat" cmpd="sng" w="19025">
            <a:solidFill>
              <a:srgbClr val="7F8C8D"/>
            </a:solidFill>
            <a:prstDash val="solid"/>
            <a:round/>
            <a:headEnd len="sm" w="sm" type="none"/>
            <a:tailEnd len="sm" w="sm" type="none"/>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67" name="Google Shape;467;p58"/>
          <p:cNvSpPr/>
          <p:nvPr/>
        </p:nvSpPr>
        <p:spPr>
          <a:xfrm>
            <a:off x="415040" y="2518603"/>
            <a:ext cx="8374200" cy="1998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1011" u="none" cap="none" strike="noStrike">
                <a:solidFill>
                  <a:srgbClr val="2C3E50"/>
                </a:solidFill>
                <a:latin typeface="Liter"/>
                <a:ea typeface="Liter"/>
                <a:cs typeface="Liter"/>
                <a:sym typeface="Liter"/>
              </a:rPr>
              <a:t>Sequential Encoding Process</a:t>
            </a:r>
            <a:endParaRPr b="0" i="0" sz="1199" u="none" cap="none" strike="noStrike"/>
          </a:p>
        </p:txBody>
      </p:sp>
      <p:sp>
        <p:nvSpPr>
          <p:cNvPr id="468" name="Google Shape;468;p58"/>
          <p:cNvSpPr/>
          <p:nvPr/>
        </p:nvSpPr>
        <p:spPr>
          <a:xfrm>
            <a:off x="1300301" y="2804171"/>
            <a:ext cx="285750" cy="285750"/>
          </a:xfrm>
          <a:custGeom>
            <a:rect b="b" l="l" r="r" t="t"/>
            <a:pathLst>
              <a:path extrusionOk="0" h="381000" w="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E74C3C"/>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69" name="Google Shape;469;p58"/>
          <p:cNvSpPr/>
          <p:nvPr/>
        </p:nvSpPr>
        <p:spPr>
          <a:xfrm>
            <a:off x="1268175" y="2804171"/>
            <a:ext cx="349800" cy="285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1011" u="none" cap="none" strike="noStrike">
                <a:solidFill>
                  <a:srgbClr val="FFFFFF"/>
                </a:solidFill>
                <a:latin typeface="Quattrocento Sans"/>
                <a:ea typeface="Quattrocento Sans"/>
                <a:cs typeface="Quattrocento Sans"/>
                <a:sym typeface="Quattrocento Sans"/>
              </a:rPr>
              <a:t>1</a:t>
            </a:r>
            <a:endParaRPr b="0" i="0" sz="1199" u="none" cap="none" strike="noStrike"/>
          </a:p>
        </p:txBody>
      </p:sp>
      <p:sp>
        <p:nvSpPr>
          <p:cNvPr id="470" name="Google Shape;470;p58"/>
          <p:cNvSpPr/>
          <p:nvPr/>
        </p:nvSpPr>
        <p:spPr>
          <a:xfrm>
            <a:off x="418610" y="3146852"/>
            <a:ext cx="2049000" cy="1710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9" u="none" cap="none" strike="noStrike">
                <a:solidFill>
                  <a:srgbClr val="2C3E50"/>
                </a:solidFill>
                <a:latin typeface="Liter"/>
                <a:ea typeface="Liter"/>
                <a:cs typeface="Liter"/>
                <a:sym typeface="Liter"/>
              </a:rPr>
              <a:t>Block 1</a:t>
            </a:r>
            <a:endParaRPr b="0" i="0" sz="1199" u="none" cap="none" strike="noStrike"/>
          </a:p>
        </p:txBody>
      </p:sp>
      <p:sp>
        <p:nvSpPr>
          <p:cNvPr id="471" name="Google Shape;471;p58"/>
          <p:cNvSpPr/>
          <p:nvPr/>
        </p:nvSpPr>
        <p:spPr>
          <a:xfrm>
            <a:off x="422180" y="3346750"/>
            <a:ext cx="2041800" cy="142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7" u="none" cap="none" strike="noStrike">
                <a:solidFill>
                  <a:srgbClr val="34495E"/>
                </a:solidFill>
                <a:latin typeface="Quattrocento Sans"/>
                <a:ea typeface="Quattrocento Sans"/>
                <a:cs typeface="Quattrocento Sans"/>
                <a:sym typeface="Quattrocento Sans"/>
              </a:rPr>
              <a:t>Map s' bits to initial vertex v₁</a:t>
            </a:r>
            <a:endParaRPr b="0" i="0" sz="1199" u="none" cap="none" strike="noStrike"/>
          </a:p>
        </p:txBody>
      </p:sp>
      <p:sp>
        <p:nvSpPr>
          <p:cNvPr id="472" name="Google Shape;472;p58"/>
          <p:cNvSpPr/>
          <p:nvPr/>
        </p:nvSpPr>
        <p:spPr>
          <a:xfrm>
            <a:off x="3406366" y="2804171"/>
            <a:ext cx="285750" cy="285750"/>
          </a:xfrm>
          <a:custGeom>
            <a:rect b="b" l="l" r="r" t="t"/>
            <a:pathLst>
              <a:path extrusionOk="0" h="381000" w="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3498DB"/>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73" name="Google Shape;473;p58"/>
          <p:cNvSpPr/>
          <p:nvPr/>
        </p:nvSpPr>
        <p:spPr>
          <a:xfrm>
            <a:off x="3374239" y="2804171"/>
            <a:ext cx="349800" cy="285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1011" u="none" cap="none" strike="noStrike">
                <a:solidFill>
                  <a:srgbClr val="FFFFFF"/>
                </a:solidFill>
                <a:latin typeface="Quattrocento Sans"/>
                <a:ea typeface="Quattrocento Sans"/>
                <a:cs typeface="Quattrocento Sans"/>
                <a:sym typeface="Quattrocento Sans"/>
              </a:rPr>
              <a:t>2</a:t>
            </a:r>
            <a:endParaRPr b="0" i="0" sz="1199" u="none" cap="none" strike="noStrike"/>
          </a:p>
        </p:txBody>
      </p:sp>
      <p:sp>
        <p:nvSpPr>
          <p:cNvPr id="474" name="Google Shape;474;p58"/>
          <p:cNvSpPr/>
          <p:nvPr/>
        </p:nvSpPr>
        <p:spPr>
          <a:xfrm>
            <a:off x="2524674" y="3146852"/>
            <a:ext cx="2049000" cy="1710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9" u="none" cap="none" strike="noStrike">
                <a:solidFill>
                  <a:srgbClr val="2C3E50"/>
                </a:solidFill>
                <a:latin typeface="Liter"/>
                <a:ea typeface="Liter"/>
                <a:cs typeface="Liter"/>
                <a:sym typeface="Liter"/>
              </a:rPr>
              <a:t>Block 2</a:t>
            </a:r>
            <a:endParaRPr b="0" i="0" sz="1199" u="none" cap="none" strike="noStrike"/>
          </a:p>
        </p:txBody>
      </p:sp>
      <p:sp>
        <p:nvSpPr>
          <p:cNvPr id="475" name="Google Shape;475;p58"/>
          <p:cNvSpPr/>
          <p:nvPr/>
        </p:nvSpPr>
        <p:spPr>
          <a:xfrm>
            <a:off x="2528244" y="3346750"/>
            <a:ext cx="2041800" cy="142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7" u="none" cap="none" strike="noStrike">
                <a:solidFill>
                  <a:srgbClr val="34495E"/>
                </a:solidFill>
                <a:latin typeface="Quattrocento Sans"/>
                <a:ea typeface="Quattrocento Sans"/>
                <a:cs typeface="Quattrocento Sans"/>
                <a:sym typeface="Quattrocento Sans"/>
              </a:rPr>
              <a:t>Map s' bits to edge v₁→v₂</a:t>
            </a:r>
            <a:endParaRPr b="0" i="0" sz="1199" u="none" cap="none" strike="noStrike"/>
          </a:p>
        </p:txBody>
      </p:sp>
      <p:sp>
        <p:nvSpPr>
          <p:cNvPr id="476" name="Google Shape;476;p58"/>
          <p:cNvSpPr/>
          <p:nvPr/>
        </p:nvSpPr>
        <p:spPr>
          <a:xfrm>
            <a:off x="5512431" y="2804171"/>
            <a:ext cx="285750" cy="285750"/>
          </a:xfrm>
          <a:custGeom>
            <a:rect b="b" l="l" r="r" t="t"/>
            <a:pathLst>
              <a:path extrusionOk="0" h="381000" w="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28A745"/>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77" name="Google Shape;477;p58"/>
          <p:cNvSpPr/>
          <p:nvPr/>
        </p:nvSpPr>
        <p:spPr>
          <a:xfrm>
            <a:off x="5480304" y="2804171"/>
            <a:ext cx="349800" cy="285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1011" u="none" cap="none" strike="noStrike">
                <a:solidFill>
                  <a:srgbClr val="FFFFFF"/>
                </a:solidFill>
                <a:latin typeface="Quattrocento Sans"/>
                <a:ea typeface="Quattrocento Sans"/>
                <a:cs typeface="Quattrocento Sans"/>
                <a:sym typeface="Quattrocento Sans"/>
              </a:rPr>
              <a:t>3</a:t>
            </a:r>
            <a:endParaRPr b="0" i="0" sz="1199" u="none" cap="none" strike="noStrike"/>
          </a:p>
        </p:txBody>
      </p:sp>
      <p:sp>
        <p:nvSpPr>
          <p:cNvPr id="478" name="Google Shape;478;p58"/>
          <p:cNvSpPr/>
          <p:nvPr/>
        </p:nvSpPr>
        <p:spPr>
          <a:xfrm>
            <a:off x="4630739" y="3146852"/>
            <a:ext cx="2049000" cy="1710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9" u="none" cap="none" strike="noStrike">
                <a:solidFill>
                  <a:srgbClr val="2C3E50"/>
                </a:solidFill>
                <a:latin typeface="Liter"/>
                <a:ea typeface="Liter"/>
                <a:cs typeface="Liter"/>
                <a:sym typeface="Liter"/>
              </a:rPr>
              <a:t>Block 3</a:t>
            </a:r>
            <a:endParaRPr b="0" i="0" sz="1199" u="none" cap="none" strike="noStrike"/>
          </a:p>
        </p:txBody>
      </p:sp>
      <p:sp>
        <p:nvSpPr>
          <p:cNvPr id="479" name="Google Shape;479;p58"/>
          <p:cNvSpPr/>
          <p:nvPr/>
        </p:nvSpPr>
        <p:spPr>
          <a:xfrm>
            <a:off x="4634309" y="3346750"/>
            <a:ext cx="2041800" cy="142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7" u="none" cap="none" strike="noStrike">
                <a:solidFill>
                  <a:srgbClr val="34495E"/>
                </a:solidFill>
                <a:latin typeface="Quattrocento Sans"/>
                <a:ea typeface="Quattrocento Sans"/>
                <a:cs typeface="Quattrocento Sans"/>
                <a:sym typeface="Quattrocento Sans"/>
              </a:rPr>
              <a:t>Map s' bits to edge v₂→v₃</a:t>
            </a:r>
            <a:endParaRPr b="0" i="0" sz="1199" u="none" cap="none" strike="noStrike"/>
          </a:p>
        </p:txBody>
      </p:sp>
      <p:sp>
        <p:nvSpPr>
          <p:cNvPr id="480" name="Google Shape;480;p58"/>
          <p:cNvSpPr/>
          <p:nvPr/>
        </p:nvSpPr>
        <p:spPr>
          <a:xfrm>
            <a:off x="7618495" y="2804171"/>
            <a:ext cx="285750" cy="285750"/>
          </a:xfrm>
          <a:custGeom>
            <a:rect b="b" l="l" r="r" t="t"/>
            <a:pathLst>
              <a:path extrusionOk="0" h="381000" w="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FFC107"/>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81" name="Google Shape;481;p58"/>
          <p:cNvSpPr/>
          <p:nvPr/>
        </p:nvSpPr>
        <p:spPr>
          <a:xfrm>
            <a:off x="7586369" y="2804171"/>
            <a:ext cx="349800" cy="285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1011" u="none" cap="none" strike="noStrike">
                <a:solidFill>
                  <a:srgbClr val="FFFFFF"/>
                </a:solidFill>
                <a:latin typeface="Quattrocento Sans"/>
                <a:ea typeface="Quattrocento Sans"/>
                <a:cs typeface="Quattrocento Sans"/>
                <a:sym typeface="Quattrocento Sans"/>
              </a:rPr>
              <a:t>k</a:t>
            </a:r>
            <a:endParaRPr b="0" i="0" sz="1199" u="none" cap="none" strike="noStrike"/>
          </a:p>
        </p:txBody>
      </p:sp>
      <p:sp>
        <p:nvSpPr>
          <p:cNvPr id="482" name="Google Shape;482;p58"/>
          <p:cNvSpPr/>
          <p:nvPr/>
        </p:nvSpPr>
        <p:spPr>
          <a:xfrm>
            <a:off x="6736803" y="3146852"/>
            <a:ext cx="2049000" cy="1710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899" u="none" cap="none" strike="noStrike">
                <a:solidFill>
                  <a:srgbClr val="2C3E50"/>
                </a:solidFill>
                <a:latin typeface="Liter"/>
                <a:ea typeface="Liter"/>
                <a:cs typeface="Liter"/>
                <a:sym typeface="Liter"/>
              </a:rPr>
              <a:t>Block k</a:t>
            </a:r>
            <a:endParaRPr b="0" i="0" sz="1199" u="none" cap="none" strike="noStrike"/>
          </a:p>
        </p:txBody>
      </p:sp>
      <p:sp>
        <p:nvSpPr>
          <p:cNvPr id="483" name="Google Shape;483;p58"/>
          <p:cNvSpPr/>
          <p:nvPr/>
        </p:nvSpPr>
        <p:spPr>
          <a:xfrm>
            <a:off x="6740373" y="3346750"/>
            <a:ext cx="2041800" cy="142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7" u="none" cap="none" strike="noStrike">
                <a:solidFill>
                  <a:srgbClr val="34495E"/>
                </a:solidFill>
                <a:latin typeface="Quattrocento Sans"/>
                <a:ea typeface="Quattrocento Sans"/>
                <a:cs typeface="Quattrocento Sans"/>
                <a:sym typeface="Quattrocento Sans"/>
              </a:rPr>
              <a:t>Map s' bits to edge vₖ₋₁→vₖ</a:t>
            </a:r>
            <a:endParaRPr b="0" i="0" sz="1199" u="none" cap="none" strike="noStrike"/>
          </a:p>
        </p:txBody>
      </p:sp>
      <p:sp>
        <p:nvSpPr>
          <p:cNvPr id="484" name="Google Shape;484;p58"/>
          <p:cNvSpPr/>
          <p:nvPr/>
        </p:nvSpPr>
        <p:spPr>
          <a:xfrm>
            <a:off x="325800" y="3710849"/>
            <a:ext cx="4200525" cy="842963"/>
          </a:xfrm>
          <a:custGeom>
            <a:rect b="b" l="l" r="r" t="t"/>
            <a:pathLst>
              <a:path extrusionOk="0" h="1123950" w="5600700">
                <a:moveTo>
                  <a:pt x="76204" y="0"/>
                </a:moveTo>
                <a:lnTo>
                  <a:pt x="5524496" y="0"/>
                </a:lnTo>
                <a:cubicBezTo>
                  <a:pt x="5566582" y="0"/>
                  <a:pt x="5600700" y="34118"/>
                  <a:pt x="5600700" y="76204"/>
                </a:cubicBezTo>
                <a:lnTo>
                  <a:pt x="5600700" y="1047746"/>
                </a:lnTo>
                <a:cubicBezTo>
                  <a:pt x="5600700" y="1089832"/>
                  <a:pt x="5566582" y="1123950"/>
                  <a:pt x="5524496" y="1123950"/>
                </a:cubicBezTo>
                <a:lnTo>
                  <a:pt x="76204" y="1123950"/>
                </a:lnTo>
                <a:cubicBezTo>
                  <a:pt x="34118" y="1123950"/>
                  <a:pt x="0" y="1089832"/>
                  <a:pt x="0" y="1047746"/>
                </a:cubicBezTo>
                <a:lnTo>
                  <a:pt x="0" y="76204"/>
                </a:lnTo>
                <a:cubicBezTo>
                  <a:pt x="0" y="34146"/>
                  <a:pt x="34146" y="0"/>
                  <a:pt x="76204" y="0"/>
                </a:cubicBezTo>
                <a:close/>
              </a:path>
            </a:pathLst>
          </a:custGeom>
          <a:solidFill>
            <a:srgbClr val="D4EDDA"/>
          </a:solidFill>
          <a:ln cap="flat" cmpd="sng" w="19025">
            <a:solidFill>
              <a:srgbClr val="28A745"/>
            </a:solidFill>
            <a:prstDash val="solid"/>
            <a:round/>
            <a:headEnd len="sm" w="sm" type="none"/>
            <a:tailEnd len="sm" w="sm" type="none"/>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85" name="Google Shape;485;p58"/>
          <p:cNvSpPr/>
          <p:nvPr/>
        </p:nvSpPr>
        <p:spPr>
          <a:xfrm>
            <a:off x="447166" y="3832215"/>
            <a:ext cx="4019400" cy="1998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11" u="none" cap="none" strike="noStrike">
                <a:solidFill>
                  <a:srgbClr val="28A745"/>
                </a:solidFill>
                <a:latin typeface="Liter"/>
                <a:ea typeface="Liter"/>
                <a:cs typeface="Liter"/>
                <a:sym typeface="Liter"/>
              </a:rPr>
              <a:t>Key Insight</a:t>
            </a:r>
            <a:endParaRPr b="0" i="0" sz="1199" u="none" cap="none" strike="noStrike"/>
          </a:p>
        </p:txBody>
      </p:sp>
      <p:sp>
        <p:nvSpPr>
          <p:cNvPr id="486" name="Google Shape;486;p58"/>
          <p:cNvSpPr/>
          <p:nvPr/>
        </p:nvSpPr>
        <p:spPr>
          <a:xfrm>
            <a:off x="447166" y="4089226"/>
            <a:ext cx="4012500" cy="3429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0" i="0" lang="en" sz="899" u="none" cap="none" strike="noStrike">
                <a:solidFill>
                  <a:srgbClr val="34495E"/>
                </a:solidFill>
                <a:latin typeface="Quattrocento Sans"/>
                <a:ea typeface="Quattrocento Sans"/>
                <a:cs typeface="Quattrocento Sans"/>
                <a:sym typeface="Quattrocento Sans"/>
              </a:rPr>
              <a:t>Each vertex has ≥ 2^s' out-edges, so s' bits can be encoded by selecting one outgoing edge. The path ensures the entire string is (ℓ,δ)-LB.</a:t>
            </a:r>
            <a:endParaRPr b="0" i="0" sz="1199" u="none" cap="none" strike="noStrike"/>
          </a:p>
        </p:txBody>
      </p:sp>
      <p:sp>
        <p:nvSpPr>
          <p:cNvPr id="487" name="Google Shape;487;p58"/>
          <p:cNvSpPr/>
          <p:nvPr/>
        </p:nvSpPr>
        <p:spPr>
          <a:xfrm>
            <a:off x="4673574" y="3703710"/>
            <a:ext cx="4214813" cy="857250"/>
          </a:xfrm>
          <a:custGeom>
            <a:rect b="b" l="l" r="r" t="t"/>
            <a:pathLst>
              <a:path extrusionOk="0" h="1143000" w="5619750">
                <a:moveTo>
                  <a:pt x="76204" y="0"/>
                </a:moveTo>
                <a:lnTo>
                  <a:pt x="5543546" y="0"/>
                </a:lnTo>
                <a:cubicBezTo>
                  <a:pt x="5585632" y="0"/>
                  <a:pt x="5619750" y="34118"/>
                  <a:pt x="5619750" y="76204"/>
                </a:cubicBezTo>
                <a:lnTo>
                  <a:pt x="5619750" y="1066796"/>
                </a:lnTo>
                <a:cubicBezTo>
                  <a:pt x="5619750" y="1108882"/>
                  <a:pt x="5585632" y="1143000"/>
                  <a:pt x="5543546" y="1143000"/>
                </a:cubicBezTo>
                <a:lnTo>
                  <a:pt x="76204" y="1143000"/>
                </a:lnTo>
                <a:cubicBezTo>
                  <a:pt x="34118" y="1143000"/>
                  <a:pt x="0" y="1108882"/>
                  <a:pt x="0" y="1066796"/>
                </a:cubicBezTo>
                <a:lnTo>
                  <a:pt x="0" y="76204"/>
                </a:lnTo>
                <a:cubicBezTo>
                  <a:pt x="0" y="34146"/>
                  <a:pt x="34146" y="0"/>
                  <a:pt x="76204" y="0"/>
                </a:cubicBezTo>
                <a:close/>
              </a:path>
            </a:pathLst>
          </a:custGeom>
          <a:solidFill>
            <a:srgbClr val="2C3E50"/>
          </a:solidFill>
          <a:ln>
            <a:noFill/>
          </a:ln>
        </p:spPr>
        <p:txBody>
          <a:bodyPr anchorCtr="0" anchor="ctr" bIns="68500" lIns="68500" spcFirstLastPara="1" rIns="68500" wrap="square" tIns="68500">
            <a:noAutofit/>
          </a:bodyPr>
          <a:lstStyle/>
          <a:p>
            <a:pPr indent="0" lvl="0" marL="0" rtl="0" algn="l">
              <a:spcBef>
                <a:spcPts val="0"/>
              </a:spcBef>
              <a:spcAft>
                <a:spcPts val="0"/>
              </a:spcAft>
              <a:buNone/>
            </a:pPr>
            <a:r>
              <a:t/>
            </a:r>
            <a:endParaRPr/>
          </a:p>
        </p:txBody>
      </p:sp>
      <p:sp>
        <p:nvSpPr>
          <p:cNvPr id="488" name="Google Shape;488;p58"/>
          <p:cNvSpPr/>
          <p:nvPr/>
        </p:nvSpPr>
        <p:spPr>
          <a:xfrm>
            <a:off x="4787801" y="3817937"/>
            <a:ext cx="4047600" cy="1998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11" u="none" cap="none" strike="noStrike">
                <a:solidFill>
                  <a:srgbClr val="FFFFFF"/>
                </a:solidFill>
                <a:latin typeface="Liter"/>
                <a:ea typeface="Liter"/>
                <a:cs typeface="Liter"/>
                <a:sym typeface="Liter"/>
              </a:rPr>
              <a:t>Output &amp; Rate</a:t>
            </a:r>
            <a:endParaRPr b="0" i="0" sz="1199" u="none" cap="none" strike="noStrike"/>
          </a:p>
        </p:txBody>
      </p:sp>
      <p:sp>
        <p:nvSpPr>
          <p:cNvPr id="489" name="Google Shape;489;p58"/>
          <p:cNvSpPr/>
          <p:nvPr/>
        </p:nvSpPr>
        <p:spPr>
          <a:xfrm>
            <a:off x="4787801" y="4074948"/>
            <a:ext cx="4041000" cy="1710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0" i="0" lang="en" sz="899" u="none" cap="none" strike="noStrike">
                <a:solidFill>
                  <a:srgbClr val="FFFFFF"/>
                </a:solidFill>
                <a:latin typeface="Quattrocento Sans"/>
                <a:ea typeface="Quattrocento Sans"/>
                <a:cs typeface="Quattrocento Sans"/>
                <a:sym typeface="Quattrocento Sans"/>
              </a:rPr>
              <a:t>Encoded string: v₁v₂...vₖ (k·m' bits). </a:t>
            </a:r>
            <a:r>
              <a:rPr b="1" i="0" lang="en" sz="899" u="none" cap="none" strike="noStrike">
                <a:solidFill>
                  <a:srgbClr val="FFFFFF"/>
                </a:solidFill>
                <a:latin typeface="Quattrocento Sans"/>
                <a:ea typeface="Quattrocento Sans"/>
                <a:cs typeface="Quattrocento Sans"/>
                <a:sym typeface="Quattrocento Sans"/>
              </a:rPr>
              <a:t>Rate = s'/m'</a:t>
            </a:r>
            <a:r>
              <a:rPr b="0" i="0" lang="en" sz="899" u="none" cap="none" strike="noStrike">
                <a:solidFill>
                  <a:srgbClr val="FFFFFF"/>
                </a:solidFill>
                <a:latin typeface="Quattrocento Sans"/>
                <a:ea typeface="Quattrocento Sans"/>
                <a:cs typeface="Quattrocento Sans"/>
                <a:sym typeface="Quattrocento Sans"/>
              </a:rPr>
              <a:t> (e.g., 10/13 = 0.769).</a:t>
            </a:r>
            <a:endParaRPr b="0" i="0" sz="1199"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518877" y="382150"/>
            <a:ext cx="7729800" cy="7578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Algorithm 1 Rate Curve(l=8, delta=1): Rate vs Vertex Count Analysis </a:t>
            </a:r>
            <a:endParaRPr sz="2700"/>
          </a:p>
        </p:txBody>
      </p:sp>
      <p:pic>
        <p:nvPicPr>
          <p:cNvPr id="495" name="Google Shape;495;p59"/>
          <p:cNvPicPr preferRelativeResize="0"/>
          <p:nvPr/>
        </p:nvPicPr>
        <p:blipFill>
          <a:blip r:embed="rId3">
            <a:alphaModFix/>
          </a:blip>
          <a:stretch>
            <a:fillRect/>
          </a:stretch>
        </p:blipFill>
        <p:spPr>
          <a:xfrm>
            <a:off x="152400" y="1292350"/>
            <a:ext cx="4218976" cy="3698750"/>
          </a:xfrm>
          <a:prstGeom prst="rect">
            <a:avLst/>
          </a:prstGeom>
          <a:noFill/>
          <a:ln>
            <a:noFill/>
          </a:ln>
        </p:spPr>
      </p:pic>
      <p:sp>
        <p:nvSpPr>
          <p:cNvPr id="496" name="Google Shape;496;p59"/>
          <p:cNvSpPr txBox="1"/>
          <p:nvPr/>
        </p:nvSpPr>
        <p:spPr>
          <a:xfrm>
            <a:off x="4876200" y="3404100"/>
            <a:ext cx="42678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FD1C2"/>
                </a:solidFill>
                <a:latin typeface="Calibri"/>
                <a:ea typeface="Calibri"/>
                <a:cs typeface="Calibri"/>
                <a:sym typeface="Calibri"/>
              </a:rPr>
              <a:t>Key insights:</a:t>
            </a:r>
            <a:endParaRPr>
              <a:solidFill>
                <a:srgbClr val="DFD1C2"/>
              </a:solidFill>
              <a:latin typeface="Calibri"/>
              <a:ea typeface="Calibri"/>
              <a:cs typeface="Calibri"/>
              <a:sym typeface="Calibri"/>
            </a:endParaRPr>
          </a:p>
          <a:p>
            <a:pPr indent="-317500" lvl="0" marL="457200" rtl="0" algn="l">
              <a:spcBef>
                <a:spcPts val="0"/>
              </a:spcBef>
              <a:spcAft>
                <a:spcPts val="0"/>
              </a:spcAft>
              <a:buClr>
                <a:srgbClr val="DFD1C2"/>
              </a:buClr>
              <a:buSzPts val="1400"/>
              <a:buFont typeface="Calibri"/>
              <a:buChar char="●"/>
            </a:pPr>
            <a:r>
              <a:rPr lang="en">
                <a:solidFill>
                  <a:srgbClr val="DFD1C2"/>
                </a:solidFill>
                <a:latin typeface="Calibri"/>
                <a:ea typeface="Calibri"/>
                <a:cs typeface="Calibri"/>
                <a:sym typeface="Calibri"/>
              </a:rPr>
              <a:t>Peak rate of </a:t>
            </a:r>
            <a:r>
              <a:rPr lang="en" sz="1450">
                <a:solidFill>
                  <a:srgbClr val="DFD1C2"/>
                </a:solidFill>
                <a:latin typeface="Calibri"/>
                <a:ea typeface="Calibri"/>
                <a:cs typeface="Calibri"/>
                <a:sym typeface="Calibri"/>
              </a:rPr>
              <a:t>0.76923 at m = 13, with vertex count |V| at peak rate 2222.</a:t>
            </a:r>
            <a:endParaRPr sz="1450">
              <a:solidFill>
                <a:srgbClr val="DFD1C2"/>
              </a:solidFill>
              <a:latin typeface="Calibri"/>
              <a:ea typeface="Calibri"/>
              <a:cs typeface="Calibri"/>
              <a:sym typeface="Calibri"/>
            </a:endParaRPr>
          </a:p>
          <a:p>
            <a:pPr indent="-320675" lvl="0" marL="457200" rtl="0" algn="l">
              <a:spcBef>
                <a:spcPts val="0"/>
              </a:spcBef>
              <a:spcAft>
                <a:spcPts val="0"/>
              </a:spcAft>
              <a:buClr>
                <a:srgbClr val="DFD1C2"/>
              </a:buClr>
              <a:buSzPts val="1450"/>
              <a:buFont typeface="Calibri"/>
              <a:buChar char="●"/>
            </a:pPr>
            <a:r>
              <a:rPr lang="en" sz="1450">
                <a:solidFill>
                  <a:srgbClr val="DFD1C2"/>
                </a:solidFill>
                <a:latin typeface="Calibri"/>
                <a:ea typeface="Calibri"/>
                <a:cs typeface="Calibri"/>
                <a:sym typeface="Calibri"/>
              </a:rPr>
              <a:t>The Capacity(0.824) is shown as reference line, indicating the theoretical limit</a:t>
            </a:r>
            <a:endParaRPr sz="1450">
              <a:solidFill>
                <a:srgbClr val="DFD1C2"/>
              </a:solidFill>
              <a:latin typeface="Calibri"/>
              <a:ea typeface="Calibri"/>
              <a:cs typeface="Calibri"/>
              <a:sym typeface="Calibri"/>
            </a:endParaRPr>
          </a:p>
          <a:p>
            <a:pPr indent="-320675" lvl="0" marL="457200" rtl="0" algn="l">
              <a:spcBef>
                <a:spcPts val="0"/>
              </a:spcBef>
              <a:spcAft>
                <a:spcPts val="0"/>
              </a:spcAft>
              <a:buClr>
                <a:srgbClr val="DFD1C2"/>
              </a:buClr>
              <a:buSzPts val="1450"/>
              <a:buFont typeface="Calibri"/>
              <a:buChar char="●"/>
            </a:pPr>
            <a:r>
              <a:rPr lang="en" sz="1450">
                <a:solidFill>
                  <a:srgbClr val="DFD1C2"/>
                </a:solidFill>
                <a:latin typeface="Calibri"/>
                <a:ea typeface="Calibri"/>
                <a:cs typeface="Calibri"/>
                <a:sym typeface="Calibri"/>
              </a:rPr>
              <a:t>Data is extracted verbatim from the specified output</a:t>
            </a:r>
            <a:endParaRPr sz="1450">
              <a:solidFill>
                <a:srgbClr val="DFD1C2"/>
              </a:solidFill>
              <a:latin typeface="Calibri"/>
              <a:ea typeface="Calibri"/>
              <a:cs typeface="Calibri"/>
              <a:sym typeface="Calibri"/>
            </a:endParaRPr>
          </a:p>
        </p:txBody>
      </p:sp>
      <p:pic>
        <p:nvPicPr>
          <p:cNvPr id="497" name="Google Shape;497;p59"/>
          <p:cNvPicPr preferRelativeResize="0"/>
          <p:nvPr/>
        </p:nvPicPr>
        <p:blipFill>
          <a:blip r:embed="rId4">
            <a:alphaModFix/>
          </a:blip>
          <a:stretch>
            <a:fillRect/>
          </a:stretch>
        </p:blipFill>
        <p:spPr>
          <a:xfrm>
            <a:off x="4876200" y="1337825"/>
            <a:ext cx="4047150" cy="2106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Rate optimization: Finding the Sweet Spot</a:t>
            </a:r>
            <a:endParaRPr sz="2700"/>
          </a:p>
        </p:txBody>
      </p:sp>
      <p:pic>
        <p:nvPicPr>
          <p:cNvPr id="503" name="Google Shape;503;p60"/>
          <p:cNvPicPr preferRelativeResize="0"/>
          <p:nvPr/>
        </p:nvPicPr>
        <p:blipFill>
          <a:blip r:embed="rId3">
            <a:alphaModFix/>
          </a:blip>
          <a:stretch>
            <a:fillRect/>
          </a:stretch>
        </p:blipFill>
        <p:spPr>
          <a:xfrm>
            <a:off x="754263" y="966775"/>
            <a:ext cx="2619375" cy="3209925"/>
          </a:xfrm>
          <a:prstGeom prst="rect">
            <a:avLst/>
          </a:prstGeom>
          <a:noFill/>
          <a:ln>
            <a:noFill/>
          </a:ln>
        </p:spPr>
      </p:pic>
      <p:pic>
        <p:nvPicPr>
          <p:cNvPr id="504" name="Google Shape;504;p60"/>
          <p:cNvPicPr preferRelativeResize="0"/>
          <p:nvPr/>
        </p:nvPicPr>
        <p:blipFill>
          <a:blip r:embed="rId4">
            <a:alphaModFix/>
          </a:blip>
          <a:stretch>
            <a:fillRect/>
          </a:stretch>
        </p:blipFill>
        <p:spPr>
          <a:xfrm>
            <a:off x="4101247" y="1030537"/>
            <a:ext cx="4418477" cy="3082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1"/>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 name="Google Shape;510;p61"/>
          <p:cNvSpPr txBox="1"/>
          <p:nvPr>
            <p:ph type="title"/>
          </p:nvPr>
        </p:nvSpPr>
        <p:spPr>
          <a:xfrm>
            <a:off x="569725" y="671300"/>
            <a:ext cx="7950000" cy="425400"/>
          </a:xfrm>
          <a:prstGeom prst="rect">
            <a:avLst/>
          </a:prstGeom>
          <a:noFill/>
          <a:ln>
            <a:noFill/>
          </a:ln>
        </p:spPr>
        <p:txBody>
          <a:bodyPr anchorCtr="0" anchor="t" bIns="0" lIns="0" spcFirstLastPara="1" rIns="0" wrap="square" tIns="91925">
            <a:spAutoFit/>
          </a:bodyPr>
          <a:lstStyle/>
          <a:p>
            <a:pPr indent="0" lvl="0" marL="0" marR="0" rtl="0" algn="ctr">
              <a:lnSpc>
                <a:spcPct val="80000"/>
              </a:lnSpc>
              <a:spcBef>
                <a:spcPts val="0"/>
              </a:spcBef>
              <a:spcAft>
                <a:spcPts val="0"/>
              </a:spcAft>
              <a:buSzPts val="1100"/>
              <a:buNone/>
            </a:pPr>
            <a:r>
              <a:rPr lang="en" sz="2700"/>
              <a:t>Future of work</a:t>
            </a:r>
            <a:endParaRPr sz="2700"/>
          </a:p>
        </p:txBody>
      </p:sp>
      <p:sp>
        <p:nvSpPr>
          <p:cNvPr id="511" name="Google Shape;511;p61"/>
          <p:cNvSpPr txBox="1"/>
          <p:nvPr/>
        </p:nvSpPr>
        <p:spPr>
          <a:xfrm>
            <a:off x="569725" y="1669946"/>
            <a:ext cx="7950000" cy="2100600"/>
          </a:xfrm>
          <a:prstGeom prst="rect">
            <a:avLst/>
          </a:prstGeom>
          <a:noFill/>
          <a:ln>
            <a:noFill/>
          </a:ln>
        </p:spPr>
        <p:txBody>
          <a:bodyPr anchorCtr="0" anchor="t" bIns="0" lIns="0" spcFirstLastPara="1" rIns="0" wrap="square" tIns="41900">
            <a:spAutoFit/>
          </a:bodyPr>
          <a:lstStyle/>
          <a:p>
            <a:pPr indent="-342900" lvl="0" marL="457200" marR="330200" rtl="0" algn="l">
              <a:lnSpc>
                <a:spcPct val="107142"/>
              </a:lnSpc>
              <a:spcBef>
                <a:spcPts val="40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Optimize maximum-clique search and pruning for larger n and higher distance thresholds.</a:t>
            </a:r>
            <a:br>
              <a:rPr b="0" i="0" lang="en" sz="1800" u="none" cap="none" strike="noStrike">
                <a:solidFill>
                  <a:srgbClr val="DFD1C2"/>
                </a:solidFill>
                <a:latin typeface="Trebuchet MS"/>
                <a:ea typeface="Trebuchet MS"/>
                <a:cs typeface="Trebuchet MS"/>
                <a:sym typeface="Trebuchet MS"/>
              </a:rPr>
            </a:b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Consider mixed-weight sets if odd minimum distances are required.</a:t>
            </a:r>
            <a:br>
              <a:rPr b="0" i="0" lang="en" sz="1800" u="none" cap="none" strike="noStrike">
                <a:solidFill>
                  <a:srgbClr val="DFD1C2"/>
                </a:solidFill>
                <a:latin typeface="Trebuchet MS"/>
                <a:ea typeface="Trebuchet MS"/>
                <a:cs typeface="Trebuchet MS"/>
                <a:sym typeface="Trebuchet MS"/>
              </a:rPr>
            </a:br>
            <a:endParaRPr b="0" i="0" sz="1800" u="none" cap="none" strike="noStrike">
              <a:solidFill>
                <a:srgbClr val="DFD1C2"/>
              </a:solidFill>
              <a:latin typeface="Trebuchet MS"/>
              <a:ea typeface="Trebuchet MS"/>
              <a:cs typeface="Trebuchet MS"/>
              <a:sym typeface="Trebuchet MS"/>
            </a:endParaRPr>
          </a:p>
          <a:p>
            <a:pPr indent="-342900" lvl="0" marL="457200" marR="330200" rtl="0" algn="l">
              <a:lnSpc>
                <a:spcPct val="107142"/>
              </a:lnSpc>
              <a:spcBef>
                <a:spcPts val="0"/>
              </a:spcBef>
              <a:spcAft>
                <a:spcPts val="0"/>
              </a:spcAft>
              <a:buClr>
                <a:srgbClr val="DFD1C2"/>
              </a:buClr>
              <a:buSzPts val="1800"/>
              <a:buFont typeface="Trebuchet MS"/>
              <a:buChar char="●"/>
            </a:pPr>
            <a:r>
              <a:rPr b="0" i="0" lang="en" sz="1800" u="none" cap="none" strike="noStrike">
                <a:solidFill>
                  <a:srgbClr val="DFD1C2"/>
                </a:solidFill>
                <a:latin typeface="Trebuchet MS"/>
                <a:ea typeface="Trebuchet MS"/>
                <a:cs typeface="Trebuchet MS"/>
                <a:sym typeface="Trebuchet MS"/>
              </a:rPr>
              <a:t>Implement strongly locally balanced encoding/validation (enforce balance across all even window lengths ≤ ℓ).</a:t>
            </a:r>
            <a:endParaRPr b="0" i="0" sz="1800" u="none" cap="none" strike="noStrike">
              <a:solidFill>
                <a:srgbClr val="DFD1C2"/>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2"/>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7" name="Google Shape;517;p62"/>
          <p:cNvSpPr txBox="1"/>
          <p:nvPr/>
        </p:nvSpPr>
        <p:spPr>
          <a:xfrm>
            <a:off x="3357575" y="2172325"/>
            <a:ext cx="2903700" cy="534900"/>
          </a:xfrm>
          <a:prstGeom prst="rect">
            <a:avLst/>
          </a:prstGeom>
          <a:noFill/>
          <a:ln>
            <a:noFill/>
          </a:ln>
        </p:spPr>
        <p:txBody>
          <a:bodyPr anchorCtr="0" anchor="t" bIns="0" lIns="0" spcFirstLastPara="1" rIns="0" wrap="square" tIns="41900">
            <a:spAutoFit/>
          </a:bodyPr>
          <a:lstStyle/>
          <a:p>
            <a:pPr indent="0" lvl="0" marL="0" marR="330200" rtl="0" algn="just">
              <a:lnSpc>
                <a:spcPct val="107142"/>
              </a:lnSpc>
              <a:spcBef>
                <a:spcPts val="400"/>
              </a:spcBef>
              <a:spcAft>
                <a:spcPts val="0"/>
              </a:spcAft>
              <a:buClr>
                <a:srgbClr val="000000"/>
              </a:buClr>
              <a:buSzPts val="3200"/>
              <a:buFont typeface="Arial"/>
              <a:buNone/>
            </a:pPr>
            <a:r>
              <a:rPr b="1" i="0" lang="en" sz="3200" u="none" cap="none" strike="noStrike">
                <a:solidFill>
                  <a:srgbClr val="DFD1C2"/>
                </a:solidFill>
                <a:latin typeface="Trebuchet MS"/>
                <a:ea typeface="Trebuchet MS"/>
                <a:cs typeface="Trebuchet MS"/>
                <a:sym typeface="Trebuchet MS"/>
              </a:rPr>
              <a:t>DEMO CODE</a:t>
            </a:r>
            <a:endParaRPr b="1" i="0" sz="3200" u="none" cap="none" strike="noStrike">
              <a:solidFill>
                <a:srgbClr val="DFD1C2"/>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44" name="Google Shape;144;p27"/>
          <p:cNvSpPr txBox="1"/>
          <p:nvPr>
            <p:ph type="title"/>
          </p:nvPr>
        </p:nvSpPr>
        <p:spPr>
          <a:xfrm>
            <a:off x="569729" y="362175"/>
            <a:ext cx="50574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Topic Motivation</a:t>
            </a:r>
            <a:endParaRPr sz="2700"/>
          </a:p>
        </p:txBody>
      </p:sp>
      <p:pic>
        <p:nvPicPr>
          <p:cNvPr id="145" name="Google Shape;145;p27"/>
          <p:cNvPicPr preferRelativeResize="0"/>
          <p:nvPr/>
        </p:nvPicPr>
        <p:blipFill>
          <a:blip r:embed="rId4">
            <a:alphaModFix/>
          </a:blip>
          <a:stretch>
            <a:fillRect/>
          </a:stretch>
        </p:blipFill>
        <p:spPr>
          <a:xfrm>
            <a:off x="408788" y="1494238"/>
            <a:ext cx="5762625" cy="2409825"/>
          </a:xfrm>
          <a:prstGeom prst="rect">
            <a:avLst/>
          </a:prstGeom>
          <a:noFill/>
          <a:ln>
            <a:noFill/>
          </a:ln>
        </p:spPr>
      </p:pic>
      <p:pic>
        <p:nvPicPr>
          <p:cNvPr id="146" name="Google Shape;146;p27"/>
          <p:cNvPicPr preferRelativeResize="0"/>
          <p:nvPr/>
        </p:nvPicPr>
        <p:blipFill>
          <a:blip r:embed="rId5">
            <a:alphaModFix/>
          </a:blip>
          <a:stretch>
            <a:fillRect/>
          </a:stretch>
        </p:blipFill>
        <p:spPr>
          <a:xfrm>
            <a:off x="7050863" y="1334175"/>
            <a:ext cx="1000125" cy="2190750"/>
          </a:xfrm>
          <a:prstGeom prst="rect">
            <a:avLst/>
          </a:prstGeom>
          <a:noFill/>
          <a:ln>
            <a:noFill/>
          </a:ln>
        </p:spPr>
      </p:pic>
      <p:pic>
        <p:nvPicPr>
          <p:cNvPr id="147" name="Google Shape;147;p27"/>
          <p:cNvPicPr preferRelativeResize="0"/>
          <p:nvPr/>
        </p:nvPicPr>
        <p:blipFill>
          <a:blip r:embed="rId6">
            <a:alphaModFix/>
          </a:blip>
          <a:stretch>
            <a:fillRect/>
          </a:stretch>
        </p:blipFill>
        <p:spPr>
          <a:xfrm>
            <a:off x="7083863" y="3730038"/>
            <a:ext cx="1000125" cy="1000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ph type="title"/>
          </p:nvPr>
        </p:nvSpPr>
        <p:spPr>
          <a:xfrm>
            <a:off x="1016050" y="1751275"/>
            <a:ext cx="6579600" cy="13110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Implementation Construction 2- FSM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250031" y="264319"/>
            <a:ext cx="3900600" cy="544500"/>
          </a:xfrm>
          <a:prstGeom prst="rect">
            <a:avLst/>
          </a:prstGeom>
          <a:noFill/>
          <a:ln cap="flat" cmpd="sng" w="19050">
            <a:solidFill>
              <a:srgbClr val="DFD1C2"/>
            </a:solidFill>
            <a:prstDash val="solid"/>
            <a:round/>
            <a:headEnd len="sm" w="sm" type="none"/>
            <a:tailEnd len="sm" w="sm" type="none"/>
          </a:ln>
        </p:spPr>
        <p:txBody>
          <a:bodyPr anchorCtr="0" anchor="t" bIns="0" lIns="0" spcFirstLastPara="1" rIns="0" wrap="square" tIns="210025">
            <a:spAutoFit/>
          </a:bodyPr>
          <a:lstStyle/>
          <a:p>
            <a:pPr indent="0" lvl="0" marL="12700" rtl="0" algn="l">
              <a:lnSpc>
                <a:spcPct val="80000"/>
              </a:lnSpc>
              <a:spcBef>
                <a:spcPts val="0"/>
              </a:spcBef>
              <a:spcAft>
                <a:spcPts val="0"/>
              </a:spcAft>
              <a:buNone/>
            </a:pPr>
            <a:r>
              <a:rPr lang="en" sz="2700"/>
              <a:t>Pipeline and Purpose</a:t>
            </a:r>
            <a:endParaRPr sz="2700"/>
          </a:p>
        </p:txBody>
      </p:sp>
      <p:pic>
        <p:nvPicPr>
          <p:cNvPr id="528" name="Google Shape;528;p64"/>
          <p:cNvPicPr preferRelativeResize="0"/>
          <p:nvPr/>
        </p:nvPicPr>
        <p:blipFill>
          <a:blip r:embed="rId3">
            <a:alphaModFix/>
          </a:blip>
          <a:stretch>
            <a:fillRect/>
          </a:stretch>
        </p:blipFill>
        <p:spPr>
          <a:xfrm>
            <a:off x="4572001" y="1677050"/>
            <a:ext cx="4526149" cy="2562775"/>
          </a:xfrm>
          <a:prstGeom prst="rect">
            <a:avLst/>
          </a:prstGeom>
          <a:noFill/>
          <a:ln>
            <a:noFill/>
          </a:ln>
        </p:spPr>
      </p:pic>
      <p:pic>
        <p:nvPicPr>
          <p:cNvPr id="529" name="Google Shape;529;p64"/>
          <p:cNvPicPr preferRelativeResize="0"/>
          <p:nvPr/>
        </p:nvPicPr>
        <p:blipFill>
          <a:blip r:embed="rId4">
            <a:alphaModFix/>
          </a:blip>
          <a:stretch>
            <a:fillRect/>
          </a:stretch>
        </p:blipFill>
        <p:spPr>
          <a:xfrm>
            <a:off x="112150" y="1744500"/>
            <a:ext cx="4494050" cy="185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type="title"/>
          </p:nvPr>
        </p:nvSpPr>
        <p:spPr>
          <a:xfrm>
            <a:off x="518877" y="382150"/>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Algorithm: Finite-State Machine Construction</a:t>
            </a:r>
            <a:endParaRPr sz="2700"/>
          </a:p>
        </p:txBody>
      </p:sp>
      <p:pic>
        <p:nvPicPr>
          <p:cNvPr id="535" name="Google Shape;535;p65"/>
          <p:cNvPicPr preferRelativeResize="0"/>
          <p:nvPr/>
        </p:nvPicPr>
        <p:blipFill>
          <a:blip r:embed="rId3">
            <a:alphaModFix/>
          </a:blip>
          <a:stretch>
            <a:fillRect/>
          </a:stretch>
        </p:blipFill>
        <p:spPr>
          <a:xfrm>
            <a:off x="1288750" y="892675"/>
            <a:ext cx="6046725" cy="4031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6"/>
          <p:cNvSpPr txBox="1"/>
          <p:nvPr>
            <p:ph type="title"/>
          </p:nvPr>
        </p:nvSpPr>
        <p:spPr>
          <a:xfrm>
            <a:off x="518877" y="382150"/>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 State Diagram and Coding Scheme Table</a:t>
            </a:r>
            <a:endParaRPr sz="2700"/>
          </a:p>
        </p:txBody>
      </p:sp>
      <p:pic>
        <p:nvPicPr>
          <p:cNvPr id="541" name="Google Shape;541;p66"/>
          <p:cNvPicPr preferRelativeResize="0"/>
          <p:nvPr/>
        </p:nvPicPr>
        <p:blipFill>
          <a:blip r:embed="rId3">
            <a:alphaModFix/>
          </a:blip>
          <a:stretch>
            <a:fillRect/>
          </a:stretch>
        </p:blipFill>
        <p:spPr>
          <a:xfrm>
            <a:off x="144925" y="899601"/>
            <a:ext cx="3974351" cy="2530950"/>
          </a:xfrm>
          <a:prstGeom prst="rect">
            <a:avLst/>
          </a:prstGeom>
          <a:noFill/>
          <a:ln>
            <a:noFill/>
          </a:ln>
        </p:spPr>
      </p:pic>
      <p:pic>
        <p:nvPicPr>
          <p:cNvPr id="542" name="Google Shape;542;p66"/>
          <p:cNvPicPr preferRelativeResize="0"/>
          <p:nvPr/>
        </p:nvPicPr>
        <p:blipFill>
          <a:blip r:embed="rId4">
            <a:alphaModFix/>
          </a:blip>
          <a:stretch>
            <a:fillRect/>
          </a:stretch>
        </p:blipFill>
        <p:spPr>
          <a:xfrm>
            <a:off x="4234900" y="899600"/>
            <a:ext cx="4560750" cy="2530950"/>
          </a:xfrm>
          <a:prstGeom prst="rect">
            <a:avLst/>
          </a:prstGeom>
          <a:noFill/>
          <a:ln>
            <a:noFill/>
          </a:ln>
        </p:spPr>
      </p:pic>
      <p:pic>
        <p:nvPicPr>
          <p:cNvPr id="543" name="Google Shape;543;p66"/>
          <p:cNvPicPr preferRelativeResize="0"/>
          <p:nvPr/>
        </p:nvPicPr>
        <p:blipFill>
          <a:blip r:embed="rId5">
            <a:alphaModFix/>
          </a:blip>
          <a:stretch>
            <a:fillRect/>
          </a:stretch>
        </p:blipFill>
        <p:spPr>
          <a:xfrm>
            <a:off x="2073725" y="3522600"/>
            <a:ext cx="4004276" cy="1365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7"/>
          <p:cNvSpPr txBox="1"/>
          <p:nvPr>
            <p:ph type="title"/>
          </p:nvPr>
        </p:nvSpPr>
        <p:spPr>
          <a:xfrm>
            <a:off x="309577" y="202750"/>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 State and RDS</a:t>
            </a:r>
            <a:endParaRPr sz="2700"/>
          </a:p>
        </p:txBody>
      </p:sp>
      <p:pic>
        <p:nvPicPr>
          <p:cNvPr id="549" name="Google Shape;549;p67"/>
          <p:cNvPicPr preferRelativeResize="0"/>
          <p:nvPr/>
        </p:nvPicPr>
        <p:blipFill>
          <a:blip r:embed="rId3">
            <a:alphaModFix/>
          </a:blip>
          <a:stretch>
            <a:fillRect/>
          </a:stretch>
        </p:blipFill>
        <p:spPr>
          <a:xfrm>
            <a:off x="1236425" y="713250"/>
            <a:ext cx="5701325" cy="561625"/>
          </a:xfrm>
          <a:prstGeom prst="rect">
            <a:avLst/>
          </a:prstGeom>
          <a:noFill/>
          <a:ln>
            <a:noFill/>
          </a:ln>
        </p:spPr>
      </p:pic>
      <p:pic>
        <p:nvPicPr>
          <p:cNvPr id="550" name="Google Shape;550;p67"/>
          <p:cNvPicPr preferRelativeResize="0"/>
          <p:nvPr/>
        </p:nvPicPr>
        <p:blipFill>
          <a:blip r:embed="rId4">
            <a:alphaModFix/>
          </a:blip>
          <a:stretch>
            <a:fillRect/>
          </a:stretch>
        </p:blipFill>
        <p:spPr>
          <a:xfrm>
            <a:off x="500900" y="1359975"/>
            <a:ext cx="2510500" cy="1328225"/>
          </a:xfrm>
          <a:prstGeom prst="rect">
            <a:avLst/>
          </a:prstGeom>
          <a:noFill/>
          <a:ln>
            <a:noFill/>
          </a:ln>
        </p:spPr>
      </p:pic>
      <p:graphicFrame>
        <p:nvGraphicFramePr>
          <p:cNvPr id="551" name="Google Shape;551;p67"/>
          <p:cNvGraphicFramePr/>
          <p:nvPr/>
        </p:nvGraphicFramePr>
        <p:xfrm>
          <a:off x="500900" y="2985800"/>
          <a:ext cx="3000000" cy="3000000"/>
        </p:xfrm>
        <a:graphic>
          <a:graphicData uri="http://schemas.openxmlformats.org/drawingml/2006/table">
            <a:tbl>
              <a:tblPr>
                <a:noFill/>
                <a:tableStyleId>{A2B1EB68-FB41-4306-A538-7B4AE3C46F97}</a:tableStyleId>
              </a:tblPr>
              <a:tblGrid>
                <a:gridCol w="1638300"/>
                <a:gridCol w="1638300"/>
                <a:gridCol w="1638300"/>
                <a:gridCol w="1638300"/>
              </a:tblGrid>
              <a:tr h="209550">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Current State</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Input</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Output</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Next State</a:t>
                      </a:r>
                      <a:endParaRPr>
                        <a:solidFill>
                          <a:srgbClr val="FFFFFF"/>
                        </a:solidFill>
                        <a:latin typeface="Trebuchet MS"/>
                        <a:ea typeface="Trebuchet MS"/>
                        <a:cs typeface="Trebuchet MS"/>
                        <a:sym typeface="Trebuchet MS"/>
                      </a:endParaRPr>
                    </a:p>
                  </a:txBody>
                  <a:tcPr marT="91425" marB="91425" marR="91425" marL="91425">
                    <a:noFill/>
                  </a:tcPr>
                </a:tc>
              </a:tr>
              <a:tr h="219075">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10</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011</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1⁺</a:t>
                      </a:r>
                      <a:endParaRPr>
                        <a:solidFill>
                          <a:srgbClr val="FFFFFF"/>
                        </a:solidFill>
                        <a:latin typeface="Trebuchet MS"/>
                        <a:ea typeface="Trebuchet MS"/>
                        <a:cs typeface="Trebuchet MS"/>
                        <a:sym typeface="Trebuchet MS"/>
                      </a:endParaRPr>
                    </a:p>
                  </a:txBody>
                  <a:tcPr marT="91425" marB="91425" marR="91425" marL="91425">
                    <a:noFill/>
                  </a:tcPr>
                </a:tc>
              </a:tr>
              <a:tr h="219075">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1⁺</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01</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001</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a:t>
                      </a:r>
                      <a:endParaRPr>
                        <a:solidFill>
                          <a:srgbClr val="FFFFFF"/>
                        </a:solidFill>
                        <a:latin typeface="Trebuchet MS"/>
                        <a:ea typeface="Trebuchet MS"/>
                        <a:cs typeface="Trebuchet MS"/>
                        <a:sym typeface="Trebuchet MS"/>
                      </a:endParaRPr>
                    </a:p>
                  </a:txBody>
                  <a:tcPr marT="91425" marB="91425" marR="91425" marL="91425">
                    <a:noFill/>
                  </a:tcPr>
                </a:tc>
              </a:tr>
              <a:tr h="219075">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11</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010</a:t>
                      </a:r>
                      <a:endParaRPr>
                        <a:solidFill>
                          <a:srgbClr val="FFFFFF"/>
                        </a:solidFill>
                        <a:latin typeface="Trebuchet MS"/>
                        <a:ea typeface="Trebuchet MS"/>
                        <a:cs typeface="Trebuchet MS"/>
                        <a:sym typeface="Trebuchet MS"/>
                      </a:endParaRPr>
                    </a:p>
                  </a:txBody>
                  <a:tcPr marT="91425" marB="91425" marR="91425" marL="91425">
                    <a:noFill/>
                  </a:tcPr>
                </a:tc>
                <a:tc>
                  <a:txBody>
                    <a:bodyPr/>
                    <a:lstStyle/>
                    <a:p>
                      <a:pPr indent="0" lvl="0" marL="0" rtl="0" algn="l">
                        <a:lnSpc>
                          <a:spcPct val="115000"/>
                        </a:lnSpc>
                        <a:spcBef>
                          <a:spcPts val="0"/>
                        </a:spcBef>
                        <a:spcAft>
                          <a:spcPts val="0"/>
                        </a:spcAft>
                        <a:buNone/>
                      </a:pPr>
                      <a:r>
                        <a:rPr lang="en">
                          <a:solidFill>
                            <a:srgbClr val="FFFFFF"/>
                          </a:solidFill>
                          <a:latin typeface="Trebuchet MS"/>
                          <a:ea typeface="Trebuchet MS"/>
                          <a:cs typeface="Trebuchet MS"/>
                          <a:sym typeface="Trebuchet MS"/>
                        </a:rPr>
                        <a:t>1⁻</a:t>
                      </a:r>
                      <a:endParaRPr>
                        <a:solidFill>
                          <a:srgbClr val="FFFFFF"/>
                        </a:solidFill>
                        <a:latin typeface="Trebuchet MS"/>
                        <a:ea typeface="Trebuchet MS"/>
                        <a:cs typeface="Trebuchet MS"/>
                        <a:sym typeface="Trebuchet MS"/>
                      </a:endParaRPr>
                    </a:p>
                  </a:txBody>
                  <a:tcPr marT="91425" marB="91425" marR="91425" marL="91425">
                    <a:noFill/>
                  </a:tcPr>
                </a:tc>
              </a:tr>
            </a:tbl>
          </a:graphicData>
        </a:graphic>
      </p:graphicFrame>
      <p:pic>
        <p:nvPicPr>
          <p:cNvPr id="552" name="Google Shape;552;p67"/>
          <p:cNvPicPr preferRelativeResize="0"/>
          <p:nvPr/>
        </p:nvPicPr>
        <p:blipFill>
          <a:blip r:embed="rId5">
            <a:alphaModFix/>
          </a:blip>
          <a:stretch>
            <a:fillRect/>
          </a:stretch>
        </p:blipFill>
        <p:spPr>
          <a:xfrm>
            <a:off x="6200750" y="1359975"/>
            <a:ext cx="2800050" cy="788600"/>
          </a:xfrm>
          <a:prstGeom prst="rect">
            <a:avLst/>
          </a:prstGeom>
          <a:noFill/>
          <a:ln>
            <a:noFill/>
          </a:ln>
        </p:spPr>
      </p:pic>
      <p:pic>
        <p:nvPicPr>
          <p:cNvPr id="553" name="Google Shape;553;p67"/>
          <p:cNvPicPr preferRelativeResize="0"/>
          <p:nvPr/>
        </p:nvPicPr>
        <p:blipFill>
          <a:blip r:embed="rId6">
            <a:alphaModFix/>
          </a:blip>
          <a:stretch>
            <a:fillRect/>
          </a:stretch>
        </p:blipFill>
        <p:spPr>
          <a:xfrm>
            <a:off x="3241598" y="2422075"/>
            <a:ext cx="5043048" cy="425400"/>
          </a:xfrm>
          <a:prstGeom prst="rect">
            <a:avLst/>
          </a:prstGeom>
          <a:noFill/>
          <a:ln>
            <a:noFill/>
          </a:ln>
        </p:spPr>
      </p:pic>
      <p:pic>
        <p:nvPicPr>
          <p:cNvPr id="554" name="Google Shape;554;p67"/>
          <p:cNvPicPr preferRelativeResize="0"/>
          <p:nvPr/>
        </p:nvPicPr>
        <p:blipFill>
          <a:blip r:embed="rId7">
            <a:alphaModFix/>
          </a:blip>
          <a:stretch>
            <a:fillRect/>
          </a:stretch>
        </p:blipFill>
        <p:spPr>
          <a:xfrm>
            <a:off x="3241599" y="1359975"/>
            <a:ext cx="1547890" cy="475100"/>
          </a:xfrm>
          <a:prstGeom prst="rect">
            <a:avLst/>
          </a:prstGeom>
          <a:noFill/>
          <a:ln>
            <a:noFill/>
          </a:ln>
        </p:spPr>
      </p:pic>
      <p:pic>
        <p:nvPicPr>
          <p:cNvPr id="555" name="Google Shape;555;p67"/>
          <p:cNvPicPr preferRelativeResize="0"/>
          <p:nvPr/>
        </p:nvPicPr>
        <p:blipFill>
          <a:blip r:embed="rId8">
            <a:alphaModFix/>
          </a:blip>
          <a:stretch>
            <a:fillRect/>
          </a:stretch>
        </p:blipFill>
        <p:spPr>
          <a:xfrm>
            <a:off x="3241600" y="1835075"/>
            <a:ext cx="2874884" cy="425400"/>
          </a:xfrm>
          <a:prstGeom prst="rect">
            <a:avLst/>
          </a:prstGeom>
          <a:noFill/>
          <a:ln>
            <a:noFill/>
          </a:ln>
        </p:spPr>
      </p:pic>
      <p:sp>
        <p:nvSpPr>
          <p:cNvPr id="556" name="Google Shape;556;p67"/>
          <p:cNvSpPr/>
          <p:nvPr/>
        </p:nvSpPr>
        <p:spPr>
          <a:xfrm>
            <a:off x="5935950" y="1614825"/>
            <a:ext cx="264900" cy="22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Encoding Table</a:t>
            </a:r>
            <a:endParaRPr sz="2700"/>
          </a:p>
        </p:txBody>
      </p:sp>
      <p:pic>
        <p:nvPicPr>
          <p:cNvPr id="562" name="Google Shape;562;p68"/>
          <p:cNvPicPr preferRelativeResize="0"/>
          <p:nvPr/>
        </p:nvPicPr>
        <p:blipFill>
          <a:blip r:embed="rId3">
            <a:alphaModFix/>
          </a:blip>
          <a:stretch>
            <a:fillRect/>
          </a:stretch>
        </p:blipFill>
        <p:spPr>
          <a:xfrm>
            <a:off x="526350" y="643076"/>
            <a:ext cx="3518176" cy="296775"/>
          </a:xfrm>
          <a:prstGeom prst="rect">
            <a:avLst/>
          </a:prstGeom>
          <a:noFill/>
          <a:ln>
            <a:noFill/>
          </a:ln>
        </p:spPr>
      </p:pic>
      <p:pic>
        <p:nvPicPr>
          <p:cNvPr id="563" name="Google Shape;563;p68"/>
          <p:cNvPicPr preferRelativeResize="0"/>
          <p:nvPr/>
        </p:nvPicPr>
        <p:blipFill>
          <a:blip r:embed="rId4">
            <a:alphaModFix/>
          </a:blip>
          <a:stretch>
            <a:fillRect/>
          </a:stretch>
        </p:blipFill>
        <p:spPr>
          <a:xfrm>
            <a:off x="152400" y="1243325"/>
            <a:ext cx="8839200" cy="3190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9"/>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Encoding Processing</a:t>
            </a:r>
            <a:endParaRPr sz="2700"/>
          </a:p>
        </p:txBody>
      </p:sp>
      <p:pic>
        <p:nvPicPr>
          <p:cNvPr id="569" name="Google Shape;569;p69"/>
          <p:cNvPicPr preferRelativeResize="0"/>
          <p:nvPr/>
        </p:nvPicPr>
        <p:blipFill>
          <a:blip r:embed="rId3">
            <a:alphaModFix/>
          </a:blip>
          <a:stretch>
            <a:fillRect/>
          </a:stretch>
        </p:blipFill>
        <p:spPr>
          <a:xfrm>
            <a:off x="481500" y="643079"/>
            <a:ext cx="3575423" cy="447846"/>
          </a:xfrm>
          <a:prstGeom prst="rect">
            <a:avLst/>
          </a:prstGeom>
          <a:noFill/>
          <a:ln>
            <a:noFill/>
          </a:ln>
        </p:spPr>
      </p:pic>
      <p:pic>
        <p:nvPicPr>
          <p:cNvPr id="570" name="Google Shape;570;p69"/>
          <p:cNvPicPr preferRelativeResize="0"/>
          <p:nvPr/>
        </p:nvPicPr>
        <p:blipFill>
          <a:blip r:embed="rId4">
            <a:alphaModFix/>
          </a:blip>
          <a:stretch>
            <a:fillRect/>
          </a:stretch>
        </p:blipFill>
        <p:spPr>
          <a:xfrm>
            <a:off x="481500" y="1056425"/>
            <a:ext cx="8235525" cy="3858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0"/>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Decoding</a:t>
            </a:r>
            <a:r>
              <a:rPr lang="en" sz="2700"/>
              <a:t> Scheme</a:t>
            </a:r>
            <a:endParaRPr sz="2700"/>
          </a:p>
        </p:txBody>
      </p:sp>
      <p:pic>
        <p:nvPicPr>
          <p:cNvPr id="576" name="Google Shape;576;p70"/>
          <p:cNvPicPr preferRelativeResize="0"/>
          <p:nvPr/>
        </p:nvPicPr>
        <p:blipFill>
          <a:blip r:embed="rId3">
            <a:alphaModFix/>
          </a:blip>
          <a:stretch>
            <a:fillRect/>
          </a:stretch>
        </p:blipFill>
        <p:spPr>
          <a:xfrm>
            <a:off x="526350" y="643075"/>
            <a:ext cx="3288320" cy="367000"/>
          </a:xfrm>
          <a:prstGeom prst="rect">
            <a:avLst/>
          </a:prstGeom>
          <a:noFill/>
          <a:ln>
            <a:noFill/>
          </a:ln>
        </p:spPr>
      </p:pic>
      <p:pic>
        <p:nvPicPr>
          <p:cNvPr id="577" name="Google Shape;577;p70"/>
          <p:cNvPicPr preferRelativeResize="0"/>
          <p:nvPr/>
        </p:nvPicPr>
        <p:blipFill>
          <a:blip r:embed="rId4">
            <a:alphaModFix/>
          </a:blip>
          <a:stretch>
            <a:fillRect/>
          </a:stretch>
        </p:blipFill>
        <p:spPr>
          <a:xfrm>
            <a:off x="496300" y="942800"/>
            <a:ext cx="8281175" cy="38194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1"/>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Worked Example</a:t>
            </a:r>
            <a:endParaRPr sz="2700"/>
          </a:p>
        </p:txBody>
      </p:sp>
      <p:pic>
        <p:nvPicPr>
          <p:cNvPr id="583" name="Google Shape;583;p71"/>
          <p:cNvPicPr preferRelativeResize="0"/>
          <p:nvPr/>
        </p:nvPicPr>
        <p:blipFill>
          <a:blip r:embed="rId3">
            <a:alphaModFix/>
          </a:blip>
          <a:stretch>
            <a:fillRect/>
          </a:stretch>
        </p:blipFill>
        <p:spPr>
          <a:xfrm>
            <a:off x="588525" y="643075"/>
            <a:ext cx="5372100" cy="485775"/>
          </a:xfrm>
          <a:prstGeom prst="rect">
            <a:avLst/>
          </a:prstGeom>
          <a:noFill/>
          <a:ln>
            <a:noFill/>
          </a:ln>
        </p:spPr>
      </p:pic>
      <p:pic>
        <p:nvPicPr>
          <p:cNvPr id="584" name="Google Shape;584;p71"/>
          <p:cNvPicPr preferRelativeResize="0"/>
          <p:nvPr/>
        </p:nvPicPr>
        <p:blipFill>
          <a:blip r:embed="rId4">
            <a:alphaModFix/>
          </a:blip>
          <a:stretch>
            <a:fillRect/>
          </a:stretch>
        </p:blipFill>
        <p:spPr>
          <a:xfrm>
            <a:off x="588525" y="1128850"/>
            <a:ext cx="7945376" cy="3782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2"/>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Worked Example</a:t>
            </a:r>
            <a:endParaRPr sz="2700"/>
          </a:p>
        </p:txBody>
      </p:sp>
      <p:pic>
        <p:nvPicPr>
          <p:cNvPr id="590" name="Google Shape;590;p72"/>
          <p:cNvPicPr preferRelativeResize="0"/>
          <p:nvPr/>
        </p:nvPicPr>
        <p:blipFill>
          <a:blip r:embed="rId3">
            <a:alphaModFix/>
          </a:blip>
          <a:stretch>
            <a:fillRect/>
          </a:stretch>
        </p:blipFill>
        <p:spPr>
          <a:xfrm>
            <a:off x="526350" y="643075"/>
            <a:ext cx="5467350" cy="504825"/>
          </a:xfrm>
          <a:prstGeom prst="rect">
            <a:avLst/>
          </a:prstGeom>
          <a:noFill/>
          <a:ln>
            <a:noFill/>
          </a:ln>
        </p:spPr>
      </p:pic>
      <p:pic>
        <p:nvPicPr>
          <p:cNvPr id="591" name="Google Shape;591;p72"/>
          <p:cNvPicPr preferRelativeResize="0"/>
          <p:nvPr/>
        </p:nvPicPr>
        <p:blipFill>
          <a:blip r:embed="rId4">
            <a:alphaModFix/>
          </a:blip>
          <a:stretch>
            <a:fillRect/>
          </a:stretch>
        </p:blipFill>
        <p:spPr>
          <a:xfrm>
            <a:off x="608275" y="1083475"/>
            <a:ext cx="7870800" cy="379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53" name="Google Shape;153;p28"/>
          <p:cNvSpPr txBox="1"/>
          <p:nvPr>
            <p:ph type="title"/>
          </p:nvPr>
        </p:nvSpPr>
        <p:spPr>
          <a:xfrm>
            <a:off x="569729" y="362175"/>
            <a:ext cx="50574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The Research Problem</a:t>
            </a:r>
            <a:endParaRPr sz="2700"/>
          </a:p>
        </p:txBody>
      </p:sp>
      <p:sp>
        <p:nvSpPr>
          <p:cNvPr id="154" name="Google Shape;154;p28"/>
          <p:cNvSpPr txBox="1"/>
          <p:nvPr/>
        </p:nvSpPr>
        <p:spPr>
          <a:xfrm>
            <a:off x="569725" y="967499"/>
            <a:ext cx="3562500" cy="3042300"/>
          </a:xfrm>
          <a:prstGeom prst="rect">
            <a:avLst/>
          </a:prstGeom>
          <a:noFill/>
          <a:ln>
            <a:noFill/>
          </a:ln>
        </p:spPr>
        <p:txBody>
          <a:bodyPr anchorCtr="0" anchor="t" bIns="0" lIns="0" spcFirstLastPara="1" rIns="0" wrap="square" tIns="41900">
            <a:spAutoFit/>
          </a:bodyPr>
          <a:lstStyle/>
          <a:p>
            <a:pPr indent="-342900" lvl="0" marL="457200" marR="330200" rtl="0" algn="just">
              <a:lnSpc>
                <a:spcPct val="107142"/>
              </a:lnSpc>
              <a:spcBef>
                <a:spcPts val="400"/>
              </a:spcBef>
              <a:spcAft>
                <a:spcPts val="0"/>
              </a:spcAft>
              <a:buClr>
                <a:srgbClr val="DFD1C2"/>
              </a:buClr>
              <a:buSzPts val="1800"/>
              <a:buFont typeface="Trebuchet MS"/>
              <a:buChar char="-"/>
            </a:pPr>
            <a:r>
              <a:rPr lang="en" sz="1800">
                <a:solidFill>
                  <a:srgbClr val="DFD1C2"/>
                </a:solidFill>
                <a:latin typeface="Trebuchet MS"/>
                <a:ea typeface="Trebuchet MS"/>
                <a:cs typeface="Trebuchet MS"/>
                <a:sym typeface="Trebuchet MS"/>
              </a:rPr>
              <a:t>• Encode data so every length‑l window has weight in [l/2−δ, l/2+δ].</a:t>
            </a:r>
            <a:endParaRPr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0"/>
              </a:spcBef>
              <a:spcAft>
                <a:spcPts val="0"/>
              </a:spcAft>
              <a:buClr>
                <a:srgbClr val="DFD1C2"/>
              </a:buClr>
              <a:buSzPts val="1800"/>
              <a:buFont typeface="Trebuchet MS"/>
              <a:buChar char="-"/>
            </a:pPr>
            <a:r>
              <a:rPr lang="en" sz="1800">
                <a:solidFill>
                  <a:srgbClr val="DFD1C2"/>
                </a:solidFill>
                <a:latin typeface="Trebuchet MS"/>
                <a:ea typeface="Trebuchet MS"/>
                <a:cs typeface="Trebuchet MS"/>
                <a:sym typeface="Trebuchet MS"/>
              </a:rPr>
              <a:t>• Why it matters: local imbalance can break amplification/reading.</a:t>
            </a:r>
            <a:endParaRPr sz="1800">
              <a:solidFill>
                <a:srgbClr val="DFD1C2"/>
              </a:solidFill>
              <a:latin typeface="Trebuchet MS"/>
              <a:ea typeface="Trebuchet MS"/>
              <a:cs typeface="Trebuchet MS"/>
              <a:sym typeface="Trebuchet MS"/>
            </a:endParaRPr>
          </a:p>
          <a:p>
            <a:pPr indent="-342900" lvl="0" marL="457200" marR="330200" rtl="0" algn="just">
              <a:lnSpc>
                <a:spcPct val="107142"/>
              </a:lnSpc>
              <a:spcBef>
                <a:spcPts val="0"/>
              </a:spcBef>
              <a:spcAft>
                <a:spcPts val="0"/>
              </a:spcAft>
              <a:buClr>
                <a:srgbClr val="DFD1C2"/>
              </a:buClr>
              <a:buSzPts val="1800"/>
              <a:buFont typeface="Trebuchet MS"/>
              <a:buChar char="-"/>
            </a:pPr>
            <a:r>
              <a:rPr lang="en" sz="1800">
                <a:solidFill>
                  <a:srgbClr val="DFD1C2"/>
                </a:solidFill>
                <a:latin typeface="Trebuchet MS"/>
                <a:ea typeface="Trebuchet MS"/>
                <a:cs typeface="Trebuchet MS"/>
                <a:sym typeface="Trebuchet MS"/>
              </a:rPr>
              <a:t>• Goal: explicit encoder/decoder that’s fast and close to capacity.</a:t>
            </a:r>
            <a:endParaRPr sz="1800">
              <a:solidFill>
                <a:srgbClr val="DFD1C2"/>
              </a:solidFill>
              <a:latin typeface="Trebuchet MS"/>
              <a:ea typeface="Trebuchet MS"/>
              <a:cs typeface="Trebuchet MS"/>
              <a:sym typeface="Trebuchet MS"/>
            </a:endParaRPr>
          </a:p>
          <a:p>
            <a:pPr indent="0" lvl="0" marL="0" marR="330200" rtl="0" algn="just">
              <a:lnSpc>
                <a:spcPct val="107142"/>
              </a:lnSpc>
              <a:spcBef>
                <a:spcPts val="400"/>
              </a:spcBef>
              <a:spcAft>
                <a:spcPts val="0"/>
              </a:spcAft>
              <a:buNone/>
            </a:pPr>
            <a:r>
              <a:t/>
            </a:r>
            <a:endParaRPr sz="1800">
              <a:solidFill>
                <a:srgbClr val="DFD1C2"/>
              </a:solidFill>
              <a:latin typeface="Trebuchet MS"/>
              <a:ea typeface="Trebuchet MS"/>
              <a:cs typeface="Trebuchet MS"/>
              <a:sym typeface="Trebuchet MS"/>
            </a:endParaRPr>
          </a:p>
        </p:txBody>
      </p:sp>
      <p:pic>
        <p:nvPicPr>
          <p:cNvPr id="155" name="Google Shape;155;p28"/>
          <p:cNvPicPr preferRelativeResize="0"/>
          <p:nvPr/>
        </p:nvPicPr>
        <p:blipFill>
          <a:blip r:embed="rId3">
            <a:alphaModFix/>
          </a:blip>
          <a:stretch>
            <a:fillRect/>
          </a:stretch>
        </p:blipFill>
        <p:spPr>
          <a:xfrm>
            <a:off x="4397725" y="1106700"/>
            <a:ext cx="4333373" cy="2437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3"/>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Theorem 1: Code Rate and Efficiency</a:t>
            </a:r>
            <a:endParaRPr sz="2700"/>
          </a:p>
        </p:txBody>
      </p:sp>
      <p:pic>
        <p:nvPicPr>
          <p:cNvPr id="597" name="Google Shape;597;p73"/>
          <p:cNvPicPr preferRelativeResize="0"/>
          <p:nvPr/>
        </p:nvPicPr>
        <p:blipFill>
          <a:blip r:embed="rId3">
            <a:alphaModFix/>
          </a:blip>
          <a:stretch>
            <a:fillRect/>
          </a:stretch>
        </p:blipFill>
        <p:spPr>
          <a:xfrm>
            <a:off x="526349" y="593275"/>
            <a:ext cx="6780876" cy="425400"/>
          </a:xfrm>
          <a:prstGeom prst="rect">
            <a:avLst/>
          </a:prstGeom>
          <a:noFill/>
          <a:ln>
            <a:noFill/>
          </a:ln>
        </p:spPr>
      </p:pic>
      <p:pic>
        <p:nvPicPr>
          <p:cNvPr id="598" name="Google Shape;598;p73"/>
          <p:cNvPicPr preferRelativeResize="0"/>
          <p:nvPr/>
        </p:nvPicPr>
        <p:blipFill>
          <a:blip r:embed="rId4">
            <a:alphaModFix/>
          </a:blip>
          <a:stretch>
            <a:fillRect/>
          </a:stretch>
        </p:blipFill>
        <p:spPr>
          <a:xfrm>
            <a:off x="526350" y="969225"/>
            <a:ext cx="7996301" cy="4028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4"/>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Key Features and Generalizations</a:t>
            </a:r>
            <a:endParaRPr sz="2700"/>
          </a:p>
        </p:txBody>
      </p:sp>
      <p:pic>
        <p:nvPicPr>
          <p:cNvPr id="604" name="Google Shape;604;p74"/>
          <p:cNvPicPr preferRelativeResize="0"/>
          <p:nvPr/>
        </p:nvPicPr>
        <p:blipFill>
          <a:blip r:embed="rId3">
            <a:alphaModFix/>
          </a:blip>
          <a:stretch>
            <a:fillRect/>
          </a:stretch>
        </p:blipFill>
        <p:spPr>
          <a:xfrm>
            <a:off x="526350" y="643075"/>
            <a:ext cx="5834424" cy="396900"/>
          </a:xfrm>
          <a:prstGeom prst="rect">
            <a:avLst/>
          </a:prstGeom>
          <a:noFill/>
          <a:ln>
            <a:noFill/>
          </a:ln>
        </p:spPr>
      </p:pic>
      <p:pic>
        <p:nvPicPr>
          <p:cNvPr id="605" name="Google Shape;605;p74"/>
          <p:cNvPicPr preferRelativeResize="0"/>
          <p:nvPr/>
        </p:nvPicPr>
        <p:blipFill>
          <a:blip r:embed="rId4">
            <a:alphaModFix/>
          </a:blip>
          <a:stretch>
            <a:fillRect/>
          </a:stretch>
        </p:blipFill>
        <p:spPr>
          <a:xfrm>
            <a:off x="600975" y="1039975"/>
            <a:ext cx="7817025" cy="39182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5"/>
          <p:cNvSpPr txBox="1"/>
          <p:nvPr>
            <p:ph type="title"/>
          </p:nvPr>
        </p:nvSpPr>
        <p:spPr>
          <a:xfrm>
            <a:off x="526352" y="217675"/>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Conclusion</a:t>
            </a:r>
            <a:endParaRPr sz="2700"/>
          </a:p>
        </p:txBody>
      </p:sp>
      <p:pic>
        <p:nvPicPr>
          <p:cNvPr id="611" name="Google Shape;611;p75"/>
          <p:cNvPicPr preferRelativeResize="0"/>
          <p:nvPr/>
        </p:nvPicPr>
        <p:blipFill>
          <a:blip r:embed="rId3">
            <a:alphaModFix/>
          </a:blip>
          <a:stretch>
            <a:fillRect/>
          </a:stretch>
        </p:blipFill>
        <p:spPr>
          <a:xfrm>
            <a:off x="568175" y="643075"/>
            <a:ext cx="3827725" cy="358400"/>
          </a:xfrm>
          <a:prstGeom prst="rect">
            <a:avLst/>
          </a:prstGeom>
          <a:noFill/>
          <a:ln>
            <a:noFill/>
          </a:ln>
        </p:spPr>
      </p:pic>
      <p:pic>
        <p:nvPicPr>
          <p:cNvPr id="612" name="Google Shape;612;p75"/>
          <p:cNvPicPr preferRelativeResize="0"/>
          <p:nvPr/>
        </p:nvPicPr>
        <p:blipFill>
          <a:blip r:embed="rId4">
            <a:alphaModFix/>
          </a:blip>
          <a:stretch>
            <a:fillRect/>
          </a:stretch>
        </p:blipFill>
        <p:spPr>
          <a:xfrm>
            <a:off x="444300" y="952025"/>
            <a:ext cx="8255399" cy="39298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1856399" y="1916239"/>
            <a:ext cx="5431200" cy="13110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Theory To Validation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7"/>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3" name="Google Shape;623;p77"/>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Golden Test Cases: Comprehensive Validation</a:t>
            </a:r>
            <a:endParaRPr sz="2700"/>
          </a:p>
        </p:txBody>
      </p:sp>
      <p:sp>
        <p:nvSpPr>
          <p:cNvPr id="624" name="Google Shape;624;p77"/>
          <p:cNvSpPr/>
          <p:nvPr/>
        </p:nvSpPr>
        <p:spPr>
          <a:xfrm>
            <a:off x="355238" y="987287"/>
            <a:ext cx="8501158" cy="1149572"/>
          </a:xfrm>
          <a:custGeom>
            <a:rect b="b" l="l" r="r" t="t"/>
            <a:pathLst>
              <a:path extrusionOk="0" h="1543050" w="11410950">
                <a:moveTo>
                  <a:pt x="76196" y="0"/>
                </a:moveTo>
                <a:lnTo>
                  <a:pt x="11334754" y="0"/>
                </a:lnTo>
                <a:cubicBezTo>
                  <a:pt x="11376836" y="0"/>
                  <a:pt x="11410950" y="34114"/>
                  <a:pt x="11410950" y="76196"/>
                </a:cubicBezTo>
                <a:lnTo>
                  <a:pt x="11410950" y="1466854"/>
                </a:lnTo>
                <a:cubicBezTo>
                  <a:pt x="11410950" y="1508936"/>
                  <a:pt x="11376836" y="1543050"/>
                  <a:pt x="11334754" y="1543050"/>
                </a:cubicBezTo>
                <a:lnTo>
                  <a:pt x="76196" y="1543050"/>
                </a:lnTo>
                <a:cubicBezTo>
                  <a:pt x="34114" y="1543050"/>
                  <a:pt x="0" y="1508936"/>
                  <a:pt x="0" y="1466854"/>
                </a:cubicBezTo>
                <a:lnTo>
                  <a:pt x="0" y="76196"/>
                </a:lnTo>
                <a:cubicBezTo>
                  <a:pt x="0" y="34142"/>
                  <a:pt x="34142" y="0"/>
                  <a:pt x="76196" y="0"/>
                </a:cubicBezTo>
                <a:close/>
              </a:path>
            </a:pathLst>
          </a:custGeom>
          <a:solidFill>
            <a:srgbClr val="E8F4F8"/>
          </a:solidFill>
          <a:ln cap="flat" cmpd="sng" w="18900">
            <a:solidFill>
              <a:srgbClr val="3498DB"/>
            </a:solidFill>
            <a:prstDash val="solid"/>
            <a:round/>
            <a:headEnd len="sm" w="sm" type="none"/>
            <a:tailEnd len="sm" w="sm" type="none"/>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25" name="Google Shape;625;p77"/>
          <p:cNvSpPr/>
          <p:nvPr/>
        </p:nvSpPr>
        <p:spPr>
          <a:xfrm>
            <a:off x="475703" y="1107752"/>
            <a:ext cx="8319300" cy="1983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 sz="1115" u="none" cap="none" strike="noStrike">
                <a:solidFill>
                  <a:srgbClr val="2C3E50"/>
                </a:solidFill>
                <a:latin typeface="Liter"/>
                <a:ea typeface="Liter"/>
                <a:cs typeface="Liter"/>
                <a:sym typeface="Liter"/>
              </a:rPr>
              <a:t>Golden Test Cases v1 (ℓ=4, δ=1)</a:t>
            </a:r>
            <a:endParaRPr b="0" i="0" sz="1190" u="none" cap="none" strike="noStrike"/>
          </a:p>
        </p:txBody>
      </p:sp>
      <p:sp>
        <p:nvSpPr>
          <p:cNvPr id="626" name="Google Shape;626;p77"/>
          <p:cNvSpPr/>
          <p:nvPr/>
        </p:nvSpPr>
        <p:spPr>
          <a:xfrm>
            <a:off x="475703" y="1391200"/>
            <a:ext cx="2675239" cy="624459"/>
          </a:xfrm>
          <a:custGeom>
            <a:rect b="b" l="l" r="r" t="t"/>
            <a:pathLst>
              <a:path extrusionOk="0" h="838200" w="3590925">
                <a:moveTo>
                  <a:pt x="38096" y="0"/>
                </a:moveTo>
                <a:lnTo>
                  <a:pt x="3552829" y="0"/>
                </a:lnTo>
                <a:cubicBezTo>
                  <a:pt x="3573869" y="0"/>
                  <a:pt x="3590925" y="17056"/>
                  <a:pt x="3590925" y="38096"/>
                </a:cubicBezTo>
                <a:lnTo>
                  <a:pt x="3590925" y="800104"/>
                </a:lnTo>
                <a:cubicBezTo>
                  <a:pt x="3590925" y="821144"/>
                  <a:pt x="3573869" y="838200"/>
                  <a:pt x="3552829" y="838200"/>
                </a:cubicBezTo>
                <a:lnTo>
                  <a:pt x="38096" y="838200"/>
                </a:lnTo>
                <a:cubicBezTo>
                  <a:pt x="17056" y="838200"/>
                  <a:pt x="0" y="821144"/>
                  <a:pt x="0" y="800104"/>
                </a:cubicBezTo>
                <a:lnTo>
                  <a:pt x="0" y="38096"/>
                </a:lnTo>
                <a:cubicBezTo>
                  <a:pt x="0" y="17070"/>
                  <a:pt x="17070" y="0"/>
                  <a:pt x="38096"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27" name="Google Shape;627;p77"/>
          <p:cNvSpPr/>
          <p:nvPr/>
        </p:nvSpPr>
        <p:spPr>
          <a:xfrm>
            <a:off x="560737" y="1476235"/>
            <a:ext cx="25581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2C3E50"/>
                </a:solidFill>
                <a:latin typeface="Quattrocento Sans"/>
                <a:ea typeface="Quattrocento Sans"/>
                <a:cs typeface="Quattrocento Sans"/>
                <a:sym typeface="Quattrocento Sans"/>
              </a:rPr>
              <a:t>Basic LB Constraints</a:t>
            </a:r>
            <a:endParaRPr b="0" i="0" sz="1190" u="none" cap="none" strike="noStrike"/>
          </a:p>
        </p:txBody>
      </p:sp>
      <p:sp>
        <p:nvSpPr>
          <p:cNvPr id="628" name="Google Shape;628;p77"/>
          <p:cNvSpPr/>
          <p:nvPr/>
        </p:nvSpPr>
        <p:spPr>
          <a:xfrm>
            <a:off x="560737" y="1674648"/>
            <a:ext cx="2607600" cy="255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 sz="1673" u="none" cap="none" strike="noStrike">
                <a:solidFill>
                  <a:srgbClr val="28A745"/>
                </a:solidFill>
                <a:latin typeface="Quattrocento Sans"/>
                <a:ea typeface="Quattrocento Sans"/>
                <a:cs typeface="Quattrocento Sans"/>
                <a:sym typeface="Quattrocento Sans"/>
              </a:rPr>
              <a:t>5/5 ✓</a:t>
            </a:r>
            <a:endParaRPr b="0" i="0" sz="1190" u="none" cap="none" strike="noStrike"/>
          </a:p>
        </p:txBody>
      </p:sp>
      <p:sp>
        <p:nvSpPr>
          <p:cNvPr id="629" name="Google Shape;629;p77"/>
          <p:cNvSpPr/>
          <p:nvPr/>
        </p:nvSpPr>
        <p:spPr>
          <a:xfrm>
            <a:off x="3262903" y="1391200"/>
            <a:ext cx="2675239" cy="624459"/>
          </a:xfrm>
          <a:custGeom>
            <a:rect b="b" l="l" r="r" t="t"/>
            <a:pathLst>
              <a:path extrusionOk="0" h="838200" w="3590925">
                <a:moveTo>
                  <a:pt x="38096" y="0"/>
                </a:moveTo>
                <a:lnTo>
                  <a:pt x="3552829" y="0"/>
                </a:lnTo>
                <a:cubicBezTo>
                  <a:pt x="3573869" y="0"/>
                  <a:pt x="3590925" y="17056"/>
                  <a:pt x="3590925" y="38096"/>
                </a:cubicBezTo>
                <a:lnTo>
                  <a:pt x="3590925" y="800104"/>
                </a:lnTo>
                <a:cubicBezTo>
                  <a:pt x="3590925" y="821144"/>
                  <a:pt x="3573869" y="838200"/>
                  <a:pt x="3552829" y="838200"/>
                </a:cubicBezTo>
                <a:lnTo>
                  <a:pt x="38096" y="838200"/>
                </a:lnTo>
                <a:cubicBezTo>
                  <a:pt x="17056" y="838200"/>
                  <a:pt x="0" y="821144"/>
                  <a:pt x="0" y="800104"/>
                </a:cubicBezTo>
                <a:lnTo>
                  <a:pt x="0" y="38096"/>
                </a:lnTo>
                <a:cubicBezTo>
                  <a:pt x="0" y="17070"/>
                  <a:pt x="17070" y="0"/>
                  <a:pt x="38096"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30" name="Google Shape;630;p77"/>
          <p:cNvSpPr/>
          <p:nvPr/>
        </p:nvSpPr>
        <p:spPr>
          <a:xfrm>
            <a:off x="3347937" y="1476235"/>
            <a:ext cx="25581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2C3E50"/>
                </a:solidFill>
                <a:latin typeface="Quattrocento Sans"/>
                <a:ea typeface="Quattrocento Sans"/>
                <a:cs typeface="Quattrocento Sans"/>
                <a:sym typeface="Quattrocento Sans"/>
              </a:rPr>
              <a:t>Paper Examples</a:t>
            </a:r>
            <a:endParaRPr b="0" i="0" sz="1190" u="none" cap="none" strike="noStrike"/>
          </a:p>
        </p:txBody>
      </p:sp>
      <p:sp>
        <p:nvSpPr>
          <p:cNvPr id="631" name="Google Shape;631;p77"/>
          <p:cNvSpPr/>
          <p:nvPr/>
        </p:nvSpPr>
        <p:spPr>
          <a:xfrm>
            <a:off x="3347937" y="1674648"/>
            <a:ext cx="2607600" cy="255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 sz="1673" u="none" cap="none" strike="noStrike">
                <a:solidFill>
                  <a:srgbClr val="28A745"/>
                </a:solidFill>
                <a:latin typeface="Quattrocento Sans"/>
                <a:ea typeface="Quattrocento Sans"/>
                <a:cs typeface="Quattrocento Sans"/>
                <a:sym typeface="Quattrocento Sans"/>
              </a:rPr>
              <a:t>4/4 ✓</a:t>
            </a:r>
            <a:endParaRPr b="0" i="0" sz="1190" u="none" cap="none" strike="noStrike"/>
          </a:p>
        </p:txBody>
      </p:sp>
      <p:sp>
        <p:nvSpPr>
          <p:cNvPr id="632" name="Google Shape;632;p77"/>
          <p:cNvSpPr/>
          <p:nvPr/>
        </p:nvSpPr>
        <p:spPr>
          <a:xfrm>
            <a:off x="6050104" y="1391200"/>
            <a:ext cx="2675239" cy="624459"/>
          </a:xfrm>
          <a:custGeom>
            <a:rect b="b" l="l" r="r" t="t"/>
            <a:pathLst>
              <a:path extrusionOk="0" h="838200" w="3590925">
                <a:moveTo>
                  <a:pt x="38096" y="0"/>
                </a:moveTo>
                <a:lnTo>
                  <a:pt x="3552829" y="0"/>
                </a:lnTo>
                <a:cubicBezTo>
                  <a:pt x="3573869" y="0"/>
                  <a:pt x="3590925" y="17056"/>
                  <a:pt x="3590925" y="38096"/>
                </a:cubicBezTo>
                <a:lnTo>
                  <a:pt x="3590925" y="800104"/>
                </a:lnTo>
                <a:cubicBezTo>
                  <a:pt x="3590925" y="821144"/>
                  <a:pt x="3573869" y="838200"/>
                  <a:pt x="3552829" y="838200"/>
                </a:cubicBezTo>
                <a:lnTo>
                  <a:pt x="38096" y="838200"/>
                </a:lnTo>
                <a:cubicBezTo>
                  <a:pt x="17056" y="838200"/>
                  <a:pt x="0" y="821144"/>
                  <a:pt x="0" y="800104"/>
                </a:cubicBezTo>
                <a:lnTo>
                  <a:pt x="0" y="38096"/>
                </a:lnTo>
                <a:cubicBezTo>
                  <a:pt x="0" y="17070"/>
                  <a:pt x="17070" y="0"/>
                  <a:pt x="38096"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33" name="Google Shape;633;p77"/>
          <p:cNvSpPr/>
          <p:nvPr/>
        </p:nvSpPr>
        <p:spPr>
          <a:xfrm>
            <a:off x="6135138" y="1476235"/>
            <a:ext cx="25581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2C3E50"/>
                </a:solidFill>
                <a:latin typeface="Quattrocento Sans"/>
                <a:ea typeface="Quattrocento Sans"/>
                <a:cs typeface="Quattrocento Sans"/>
                <a:sym typeface="Quattrocento Sans"/>
              </a:rPr>
              <a:t>Advanced RLL</a:t>
            </a:r>
            <a:endParaRPr b="0" i="0" sz="1190" u="none" cap="none" strike="noStrike"/>
          </a:p>
        </p:txBody>
      </p:sp>
      <p:sp>
        <p:nvSpPr>
          <p:cNvPr id="634" name="Google Shape;634;p77"/>
          <p:cNvSpPr/>
          <p:nvPr/>
        </p:nvSpPr>
        <p:spPr>
          <a:xfrm>
            <a:off x="6135138" y="1674648"/>
            <a:ext cx="2607600" cy="255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 sz="1673" u="none" cap="none" strike="noStrike">
                <a:solidFill>
                  <a:srgbClr val="28A745"/>
                </a:solidFill>
                <a:latin typeface="Quattrocento Sans"/>
                <a:ea typeface="Quattrocento Sans"/>
                <a:cs typeface="Quattrocento Sans"/>
                <a:sym typeface="Quattrocento Sans"/>
              </a:rPr>
              <a:t>4/4 ✓</a:t>
            </a:r>
            <a:endParaRPr b="0" i="0" sz="1190" u="none" cap="none" strike="noStrike"/>
          </a:p>
        </p:txBody>
      </p:sp>
      <p:sp>
        <p:nvSpPr>
          <p:cNvPr id="635" name="Google Shape;635;p77"/>
          <p:cNvSpPr/>
          <p:nvPr/>
        </p:nvSpPr>
        <p:spPr>
          <a:xfrm>
            <a:off x="355238" y="2262802"/>
            <a:ext cx="4172522" cy="1291495"/>
          </a:xfrm>
          <a:custGeom>
            <a:rect b="b" l="l" r="r" t="t"/>
            <a:pathLst>
              <a:path extrusionOk="0" h="1733550" w="5600700">
                <a:moveTo>
                  <a:pt x="76207" y="0"/>
                </a:moveTo>
                <a:lnTo>
                  <a:pt x="5524493" y="0"/>
                </a:lnTo>
                <a:cubicBezTo>
                  <a:pt x="5566581" y="0"/>
                  <a:pt x="5600700" y="34119"/>
                  <a:pt x="5600700" y="76207"/>
                </a:cubicBezTo>
                <a:lnTo>
                  <a:pt x="5600700" y="1657343"/>
                </a:lnTo>
                <a:cubicBezTo>
                  <a:pt x="5600700" y="1699431"/>
                  <a:pt x="5566581" y="1733550"/>
                  <a:pt x="5524493" y="1733550"/>
                </a:cubicBezTo>
                <a:lnTo>
                  <a:pt x="76207" y="1733550"/>
                </a:lnTo>
                <a:cubicBezTo>
                  <a:pt x="34119" y="1733550"/>
                  <a:pt x="0" y="1699431"/>
                  <a:pt x="0" y="1657343"/>
                </a:cubicBezTo>
                <a:lnTo>
                  <a:pt x="0" y="76207"/>
                </a:lnTo>
                <a:cubicBezTo>
                  <a:pt x="0" y="34147"/>
                  <a:pt x="34147" y="0"/>
                  <a:pt x="76207" y="0"/>
                </a:cubicBezTo>
                <a:close/>
              </a:path>
            </a:pathLst>
          </a:custGeom>
          <a:solidFill>
            <a:srgbClr val="D4EDDA"/>
          </a:solidFill>
          <a:ln cap="flat" cmpd="sng" w="18900">
            <a:solidFill>
              <a:srgbClr val="28A745"/>
            </a:solidFill>
            <a:prstDash val="solid"/>
            <a:round/>
            <a:headEnd len="sm" w="sm" type="none"/>
            <a:tailEnd len="sm" w="sm" type="none"/>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36" name="Google Shape;636;p77"/>
          <p:cNvSpPr/>
          <p:nvPr/>
        </p:nvSpPr>
        <p:spPr>
          <a:xfrm>
            <a:off x="475703" y="2383268"/>
            <a:ext cx="3989400" cy="198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4" u="none" cap="none" strike="noStrike">
                <a:solidFill>
                  <a:srgbClr val="2C3E50"/>
                </a:solidFill>
                <a:latin typeface="Liter"/>
                <a:ea typeface="Liter"/>
                <a:cs typeface="Liter"/>
                <a:sym typeface="Liter"/>
              </a:rPr>
              <a:t>Golden Test Cases v2 (Extended)</a:t>
            </a:r>
            <a:endParaRPr b="0" i="0" sz="1190" u="none" cap="none" strike="noStrike"/>
          </a:p>
        </p:txBody>
      </p:sp>
      <p:sp>
        <p:nvSpPr>
          <p:cNvPr id="637" name="Google Shape;637;p77"/>
          <p:cNvSpPr/>
          <p:nvPr/>
        </p:nvSpPr>
        <p:spPr>
          <a:xfrm>
            <a:off x="475703" y="2638371"/>
            <a:ext cx="3931253" cy="340614"/>
          </a:xfrm>
          <a:custGeom>
            <a:rect b="b" l="l" r="r" t="t"/>
            <a:pathLst>
              <a:path extrusionOk="0" h="457200" w="5276850">
                <a:moveTo>
                  <a:pt x="38098" y="0"/>
                </a:moveTo>
                <a:lnTo>
                  <a:pt x="5238752" y="0"/>
                </a:lnTo>
                <a:cubicBezTo>
                  <a:pt x="5259793" y="0"/>
                  <a:pt x="5276850" y="17057"/>
                  <a:pt x="5276850" y="38098"/>
                </a:cubicBezTo>
                <a:lnTo>
                  <a:pt x="5276850" y="419102"/>
                </a:lnTo>
                <a:cubicBezTo>
                  <a:pt x="5276850" y="440143"/>
                  <a:pt x="5259793" y="457200"/>
                  <a:pt x="5238752" y="457200"/>
                </a:cubicBezTo>
                <a:lnTo>
                  <a:pt x="38098" y="457200"/>
                </a:lnTo>
                <a:cubicBezTo>
                  <a:pt x="17057" y="457200"/>
                  <a:pt x="0" y="440143"/>
                  <a:pt x="0" y="419102"/>
                </a:cubicBezTo>
                <a:lnTo>
                  <a:pt x="0" y="38098"/>
                </a:lnTo>
                <a:cubicBezTo>
                  <a:pt x="0" y="17071"/>
                  <a:pt x="17071" y="0"/>
                  <a:pt x="38098"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38" name="Google Shape;638;p77"/>
          <p:cNvSpPr/>
          <p:nvPr/>
        </p:nvSpPr>
        <p:spPr>
          <a:xfrm>
            <a:off x="532392" y="2723405"/>
            <a:ext cx="12189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34495E"/>
                </a:solidFill>
                <a:latin typeface="Quattrocento Sans"/>
                <a:ea typeface="Quattrocento Sans"/>
                <a:cs typeface="Quattrocento Sans"/>
                <a:sym typeface="Quattrocento Sans"/>
              </a:rPr>
              <a:t>Random Long (ℓ=4, δ=1)</a:t>
            </a:r>
            <a:endParaRPr b="0" i="0" sz="1190" u="none" cap="none" strike="noStrike"/>
          </a:p>
        </p:txBody>
      </p:sp>
      <p:sp>
        <p:nvSpPr>
          <p:cNvPr id="639" name="Google Shape;639;p77"/>
          <p:cNvSpPr/>
          <p:nvPr/>
        </p:nvSpPr>
        <p:spPr>
          <a:xfrm>
            <a:off x="3898668" y="2695060"/>
            <a:ext cx="531300" cy="2268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1" i="0" lang="en" sz="1339" u="none" cap="none" strike="noStrike">
                <a:solidFill>
                  <a:srgbClr val="28A745"/>
                </a:solidFill>
                <a:latin typeface="Quattrocento Sans"/>
                <a:ea typeface="Quattrocento Sans"/>
                <a:cs typeface="Quattrocento Sans"/>
                <a:sym typeface="Quattrocento Sans"/>
              </a:rPr>
              <a:t>8/8 ✓</a:t>
            </a:r>
            <a:endParaRPr b="0" i="0" sz="1190" u="none" cap="none" strike="noStrike"/>
          </a:p>
        </p:txBody>
      </p:sp>
      <p:sp>
        <p:nvSpPr>
          <p:cNvPr id="640" name="Google Shape;640;p77"/>
          <p:cNvSpPr/>
          <p:nvPr/>
        </p:nvSpPr>
        <p:spPr>
          <a:xfrm>
            <a:off x="475703" y="3035198"/>
            <a:ext cx="3931253" cy="340614"/>
          </a:xfrm>
          <a:custGeom>
            <a:rect b="b" l="l" r="r" t="t"/>
            <a:pathLst>
              <a:path extrusionOk="0" h="457200" w="5276850">
                <a:moveTo>
                  <a:pt x="38098" y="0"/>
                </a:moveTo>
                <a:lnTo>
                  <a:pt x="5238752" y="0"/>
                </a:lnTo>
                <a:cubicBezTo>
                  <a:pt x="5259793" y="0"/>
                  <a:pt x="5276850" y="17057"/>
                  <a:pt x="5276850" y="38098"/>
                </a:cubicBezTo>
                <a:lnTo>
                  <a:pt x="5276850" y="419102"/>
                </a:lnTo>
                <a:cubicBezTo>
                  <a:pt x="5276850" y="440143"/>
                  <a:pt x="5259793" y="457200"/>
                  <a:pt x="5238752" y="457200"/>
                </a:cubicBezTo>
                <a:lnTo>
                  <a:pt x="38098" y="457200"/>
                </a:lnTo>
                <a:cubicBezTo>
                  <a:pt x="17057" y="457200"/>
                  <a:pt x="0" y="440143"/>
                  <a:pt x="0" y="419102"/>
                </a:cubicBezTo>
                <a:lnTo>
                  <a:pt x="0" y="38098"/>
                </a:lnTo>
                <a:cubicBezTo>
                  <a:pt x="0" y="17071"/>
                  <a:pt x="17071" y="0"/>
                  <a:pt x="38098"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41" name="Google Shape;641;p77"/>
          <p:cNvSpPr/>
          <p:nvPr/>
        </p:nvSpPr>
        <p:spPr>
          <a:xfrm>
            <a:off x="532392" y="3120232"/>
            <a:ext cx="1226100" cy="1701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892" u="none" cap="none" strike="noStrike">
                <a:solidFill>
                  <a:srgbClr val="34495E"/>
                </a:solidFill>
                <a:latin typeface="Quattrocento Sans"/>
                <a:ea typeface="Quattrocento Sans"/>
                <a:cs typeface="Quattrocento Sans"/>
                <a:sym typeface="Quattrocento Sans"/>
              </a:rPr>
              <a:t>Random Long (ℓ=8, δ=1)</a:t>
            </a:r>
            <a:endParaRPr b="0" i="0" sz="1190" u="none" cap="none" strike="noStrike"/>
          </a:p>
        </p:txBody>
      </p:sp>
      <p:sp>
        <p:nvSpPr>
          <p:cNvPr id="642" name="Google Shape;642;p77"/>
          <p:cNvSpPr/>
          <p:nvPr/>
        </p:nvSpPr>
        <p:spPr>
          <a:xfrm>
            <a:off x="3900993" y="3091887"/>
            <a:ext cx="531300" cy="2268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1" i="0" lang="en" sz="1339" u="none" cap="none" strike="noStrike">
                <a:solidFill>
                  <a:srgbClr val="28A745"/>
                </a:solidFill>
                <a:latin typeface="Quattrocento Sans"/>
                <a:ea typeface="Quattrocento Sans"/>
                <a:cs typeface="Quattrocento Sans"/>
                <a:sym typeface="Quattrocento Sans"/>
              </a:rPr>
              <a:t>6/6 ✓</a:t>
            </a:r>
            <a:endParaRPr b="0" i="0" sz="1190" u="none" cap="none" strike="noStrike"/>
          </a:p>
        </p:txBody>
      </p:sp>
      <p:sp>
        <p:nvSpPr>
          <p:cNvPr id="643" name="Google Shape;643;p77"/>
          <p:cNvSpPr/>
          <p:nvPr/>
        </p:nvSpPr>
        <p:spPr>
          <a:xfrm>
            <a:off x="4670731" y="2255716"/>
            <a:ext cx="4186714" cy="1305687"/>
          </a:xfrm>
          <a:custGeom>
            <a:rect b="b" l="l" r="r" t="t"/>
            <a:pathLst>
              <a:path extrusionOk="0" h="1752600" w="5619750">
                <a:moveTo>
                  <a:pt x="76203" y="0"/>
                </a:moveTo>
                <a:lnTo>
                  <a:pt x="5543547" y="0"/>
                </a:lnTo>
                <a:cubicBezTo>
                  <a:pt x="5585633" y="0"/>
                  <a:pt x="5619750" y="34117"/>
                  <a:pt x="5619750" y="76203"/>
                </a:cubicBezTo>
                <a:lnTo>
                  <a:pt x="5619750" y="1676397"/>
                </a:lnTo>
                <a:cubicBezTo>
                  <a:pt x="5619750" y="1718483"/>
                  <a:pt x="5585633" y="1752600"/>
                  <a:pt x="5543547" y="1752600"/>
                </a:cubicBezTo>
                <a:lnTo>
                  <a:pt x="76203" y="1752600"/>
                </a:lnTo>
                <a:cubicBezTo>
                  <a:pt x="34117" y="1752600"/>
                  <a:pt x="0" y="1718483"/>
                  <a:pt x="0" y="1676397"/>
                </a:cubicBezTo>
                <a:lnTo>
                  <a:pt x="0" y="76203"/>
                </a:lnTo>
                <a:cubicBezTo>
                  <a:pt x="0" y="34145"/>
                  <a:pt x="34145" y="0"/>
                  <a:pt x="76203" y="0"/>
                </a:cubicBezTo>
                <a:close/>
              </a:path>
            </a:pathLst>
          </a:custGeom>
          <a:solidFill>
            <a:srgbClr val="2C3E50"/>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44" name="Google Shape;644;p77"/>
          <p:cNvSpPr/>
          <p:nvPr/>
        </p:nvSpPr>
        <p:spPr>
          <a:xfrm>
            <a:off x="6153961" y="2369095"/>
            <a:ext cx="1211700" cy="4251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i="0" lang="en" sz="3347" u="none" cap="none" strike="noStrike">
                <a:solidFill>
                  <a:srgbClr val="FFFFFF"/>
                </a:solidFill>
                <a:latin typeface="Quattrocento Sans"/>
                <a:ea typeface="Quattrocento Sans"/>
                <a:cs typeface="Quattrocento Sans"/>
                <a:sym typeface="Quattrocento Sans"/>
              </a:rPr>
              <a:t>27/27</a:t>
            </a:r>
            <a:endParaRPr b="0" i="0" sz="1190" u="none" cap="none" strike="noStrike"/>
          </a:p>
        </p:txBody>
      </p:sp>
      <p:sp>
        <p:nvSpPr>
          <p:cNvPr id="645" name="Google Shape;645;p77"/>
          <p:cNvSpPr/>
          <p:nvPr/>
        </p:nvSpPr>
        <p:spPr>
          <a:xfrm>
            <a:off x="6048554" y="2879302"/>
            <a:ext cx="1424400" cy="226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i="0" lang="en" sz="1339" u="none" cap="none" strike="noStrike">
                <a:solidFill>
                  <a:srgbClr val="FFFFFF"/>
                </a:solidFill>
                <a:latin typeface="Quattrocento Sans"/>
                <a:ea typeface="Quattrocento Sans"/>
                <a:cs typeface="Quattrocento Sans"/>
                <a:sym typeface="Quattrocento Sans"/>
              </a:rPr>
              <a:t>Total Tests Passed</a:t>
            </a:r>
            <a:endParaRPr b="0" i="0" sz="1190" u="none" cap="none" strike="noStrike"/>
          </a:p>
        </p:txBody>
      </p:sp>
      <p:sp>
        <p:nvSpPr>
          <p:cNvPr id="646" name="Google Shape;646;p77"/>
          <p:cNvSpPr/>
          <p:nvPr/>
        </p:nvSpPr>
        <p:spPr>
          <a:xfrm>
            <a:off x="6307643" y="3162749"/>
            <a:ext cx="908304" cy="28385"/>
          </a:xfrm>
          <a:custGeom>
            <a:rect b="b" l="l" r="r" t="t"/>
            <a:pathLst>
              <a:path extrusionOk="0" h="38100" w="1219200">
                <a:moveTo>
                  <a:pt x="0" y="0"/>
                </a:moveTo>
                <a:lnTo>
                  <a:pt x="1219200" y="0"/>
                </a:lnTo>
                <a:lnTo>
                  <a:pt x="1219200" y="38100"/>
                </a:lnTo>
                <a:lnTo>
                  <a:pt x="0" y="38100"/>
                </a:lnTo>
                <a:lnTo>
                  <a:pt x="0" y="0"/>
                </a:lnTo>
                <a:close/>
              </a:path>
            </a:pathLst>
          </a:custGeom>
          <a:solidFill>
            <a:srgbClr val="FFFFFF">
              <a:alpha val="49800"/>
            </a:srgbClr>
          </a:solidFill>
          <a:ln>
            <a:noFill/>
          </a:ln>
        </p:spPr>
      </p:sp>
      <p:sp>
        <p:nvSpPr>
          <p:cNvPr id="647" name="Google Shape;647;p77"/>
          <p:cNvSpPr/>
          <p:nvPr/>
        </p:nvSpPr>
        <p:spPr>
          <a:xfrm>
            <a:off x="6197364" y="3247784"/>
            <a:ext cx="1126500" cy="1983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0" i="0" lang="en" sz="1004" u="none" cap="none" strike="noStrike">
                <a:solidFill>
                  <a:srgbClr val="FFFFFF"/>
                </a:solidFill>
                <a:latin typeface="Quattrocento Sans"/>
                <a:ea typeface="Quattrocento Sans"/>
                <a:cs typeface="Quattrocento Sans"/>
                <a:sym typeface="Quattrocento Sans"/>
              </a:rPr>
              <a:t>100% Success Rate</a:t>
            </a:r>
            <a:endParaRPr b="0" i="0" sz="1190" u="none" cap="none" strike="noStrike"/>
          </a:p>
        </p:txBody>
      </p:sp>
      <p:sp>
        <p:nvSpPr>
          <p:cNvPr id="648" name="Google Shape;648;p77"/>
          <p:cNvSpPr/>
          <p:nvPr/>
        </p:nvSpPr>
        <p:spPr>
          <a:xfrm>
            <a:off x="355238" y="3680042"/>
            <a:ext cx="8501158" cy="908304"/>
          </a:xfrm>
          <a:custGeom>
            <a:rect b="b" l="l" r="r" t="t"/>
            <a:pathLst>
              <a:path extrusionOk="0" h="1219200" w="11410950">
                <a:moveTo>
                  <a:pt x="76200" y="0"/>
                </a:moveTo>
                <a:lnTo>
                  <a:pt x="11334750" y="0"/>
                </a:lnTo>
                <a:cubicBezTo>
                  <a:pt x="11376806" y="0"/>
                  <a:pt x="11410950" y="34144"/>
                  <a:pt x="11410950" y="76200"/>
                </a:cubicBezTo>
                <a:lnTo>
                  <a:pt x="11410950" y="1143000"/>
                </a:lnTo>
                <a:cubicBezTo>
                  <a:pt x="11410950" y="1185056"/>
                  <a:pt x="11376806" y="1219200"/>
                  <a:pt x="11334750" y="1219200"/>
                </a:cubicBezTo>
                <a:lnTo>
                  <a:pt x="76200" y="1219200"/>
                </a:lnTo>
                <a:cubicBezTo>
                  <a:pt x="34144" y="1219200"/>
                  <a:pt x="0" y="1185056"/>
                  <a:pt x="0" y="1143000"/>
                </a:cubicBezTo>
                <a:lnTo>
                  <a:pt x="0" y="76200"/>
                </a:lnTo>
                <a:cubicBezTo>
                  <a:pt x="0" y="34144"/>
                  <a:pt x="34144" y="0"/>
                  <a:pt x="76200" y="0"/>
                </a:cubicBezTo>
                <a:close/>
              </a:path>
            </a:pathLst>
          </a:custGeom>
          <a:solidFill>
            <a:srgbClr val="FFF3CD"/>
          </a:solidFill>
          <a:ln cap="flat" cmpd="sng" w="18900">
            <a:solidFill>
              <a:srgbClr val="FFC107"/>
            </a:solidFill>
            <a:prstDash val="solid"/>
            <a:round/>
            <a:headEnd len="sm" w="sm" type="none"/>
            <a:tailEnd len="sm" w="sm" type="none"/>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49" name="Google Shape;649;p77"/>
          <p:cNvSpPr/>
          <p:nvPr/>
        </p:nvSpPr>
        <p:spPr>
          <a:xfrm>
            <a:off x="475703" y="3800507"/>
            <a:ext cx="8312100" cy="198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04" u="none" cap="none" strike="noStrike">
                <a:solidFill>
                  <a:srgbClr val="2C3E50"/>
                </a:solidFill>
                <a:latin typeface="Liter"/>
                <a:ea typeface="Liter"/>
                <a:cs typeface="Liter"/>
                <a:sym typeface="Liter"/>
              </a:rPr>
              <a:t>Test Coverage</a:t>
            </a:r>
            <a:endParaRPr b="0" i="0" sz="1190" u="none" cap="none" strike="noStrike"/>
          </a:p>
        </p:txBody>
      </p:sp>
      <p:sp>
        <p:nvSpPr>
          <p:cNvPr id="650" name="Google Shape;650;p77"/>
          <p:cNvSpPr/>
          <p:nvPr/>
        </p:nvSpPr>
        <p:spPr>
          <a:xfrm>
            <a:off x="475703" y="4055610"/>
            <a:ext cx="2001107" cy="411575"/>
          </a:xfrm>
          <a:custGeom>
            <a:rect b="b" l="l" r="r" t="t"/>
            <a:pathLst>
              <a:path extrusionOk="0" h="552450" w="2686050">
                <a:moveTo>
                  <a:pt x="38102" y="0"/>
                </a:moveTo>
                <a:lnTo>
                  <a:pt x="2647948" y="0"/>
                </a:lnTo>
                <a:cubicBezTo>
                  <a:pt x="2668991" y="0"/>
                  <a:pt x="2686050" y="17059"/>
                  <a:pt x="2686050" y="38102"/>
                </a:cubicBezTo>
                <a:lnTo>
                  <a:pt x="2686050" y="514348"/>
                </a:lnTo>
                <a:cubicBezTo>
                  <a:pt x="2686050" y="535391"/>
                  <a:pt x="2668991" y="552450"/>
                  <a:pt x="2647948" y="552450"/>
                </a:cubicBezTo>
                <a:lnTo>
                  <a:pt x="38102" y="552450"/>
                </a:lnTo>
                <a:cubicBezTo>
                  <a:pt x="17059" y="552450"/>
                  <a:pt x="0" y="535391"/>
                  <a:pt x="0" y="514348"/>
                </a:cubicBezTo>
                <a:lnTo>
                  <a:pt x="0" y="38102"/>
                </a:lnTo>
                <a:cubicBezTo>
                  <a:pt x="0" y="17073"/>
                  <a:pt x="17073" y="0"/>
                  <a:pt x="38102"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51" name="Google Shape;651;p77"/>
          <p:cNvSpPr/>
          <p:nvPr/>
        </p:nvSpPr>
        <p:spPr>
          <a:xfrm>
            <a:off x="1412852" y="4112300"/>
            <a:ext cx="127730" cy="127730"/>
          </a:xfrm>
          <a:custGeom>
            <a:rect b="b" l="l" r="r" t="t"/>
            <a:pathLst>
              <a:path extrusionOk="0" h="171450" w="171450">
                <a:moveTo>
                  <a:pt x="85725" y="171450"/>
                </a:moveTo>
                <a:cubicBezTo>
                  <a:pt x="133038" y="171450"/>
                  <a:pt x="171450" y="133038"/>
                  <a:pt x="171450" y="85725"/>
                </a:cubicBezTo>
                <a:cubicBezTo>
                  <a:pt x="171450" y="38412"/>
                  <a:pt x="133038" y="0"/>
                  <a:pt x="85725" y="0"/>
                </a:cubicBezTo>
                <a:cubicBezTo>
                  <a:pt x="38412" y="0"/>
                  <a:pt x="0" y="38412"/>
                  <a:pt x="0" y="85725"/>
                </a:cubicBezTo>
                <a:cubicBezTo>
                  <a:pt x="0" y="133038"/>
                  <a:pt x="38412" y="171450"/>
                  <a:pt x="85725" y="171450"/>
                </a:cubicBezTo>
                <a:close/>
                <a:moveTo>
                  <a:pt x="113987" y="71225"/>
                </a:moveTo>
                <a:lnTo>
                  <a:pt x="87198" y="114088"/>
                </a:lnTo>
                <a:cubicBezTo>
                  <a:pt x="85792" y="116332"/>
                  <a:pt x="83381" y="117738"/>
                  <a:pt x="80736" y="117872"/>
                </a:cubicBezTo>
                <a:cubicBezTo>
                  <a:pt x="78090" y="118006"/>
                  <a:pt x="75545" y="116800"/>
                  <a:pt x="73971" y="114657"/>
                </a:cubicBezTo>
                <a:lnTo>
                  <a:pt x="57898" y="93226"/>
                </a:lnTo>
                <a:cubicBezTo>
                  <a:pt x="55219" y="89676"/>
                  <a:pt x="55956" y="84653"/>
                  <a:pt x="59505" y="81975"/>
                </a:cubicBezTo>
                <a:cubicBezTo>
                  <a:pt x="63055" y="79296"/>
                  <a:pt x="68078" y="80032"/>
                  <a:pt x="70757" y="83582"/>
                </a:cubicBezTo>
                <a:lnTo>
                  <a:pt x="79798" y="95637"/>
                </a:lnTo>
                <a:lnTo>
                  <a:pt x="100359" y="62720"/>
                </a:lnTo>
                <a:cubicBezTo>
                  <a:pt x="102703" y="58969"/>
                  <a:pt x="107659" y="57797"/>
                  <a:pt x="111443" y="60175"/>
                </a:cubicBezTo>
                <a:cubicBezTo>
                  <a:pt x="115226" y="62552"/>
                  <a:pt x="116365" y="67475"/>
                  <a:pt x="113987" y="71259"/>
                </a:cubicBezTo>
                <a:close/>
              </a:path>
            </a:pathLst>
          </a:custGeom>
          <a:solidFill>
            <a:srgbClr val="28A745"/>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52" name="Google Shape;652;p77"/>
          <p:cNvSpPr/>
          <p:nvPr/>
        </p:nvSpPr>
        <p:spPr>
          <a:xfrm>
            <a:off x="507591" y="4268196"/>
            <a:ext cx="1934700" cy="1416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Edge cases</a:t>
            </a:r>
            <a:endParaRPr b="0" i="0" sz="1190" u="none" cap="none" strike="noStrike"/>
          </a:p>
        </p:txBody>
      </p:sp>
      <p:sp>
        <p:nvSpPr>
          <p:cNvPr id="653" name="Google Shape;653;p77"/>
          <p:cNvSpPr/>
          <p:nvPr/>
        </p:nvSpPr>
        <p:spPr>
          <a:xfrm>
            <a:off x="2559045" y="4055610"/>
            <a:ext cx="2001107" cy="411575"/>
          </a:xfrm>
          <a:custGeom>
            <a:rect b="b" l="l" r="r" t="t"/>
            <a:pathLst>
              <a:path extrusionOk="0" h="552450" w="2686050">
                <a:moveTo>
                  <a:pt x="38102" y="0"/>
                </a:moveTo>
                <a:lnTo>
                  <a:pt x="2647948" y="0"/>
                </a:lnTo>
                <a:cubicBezTo>
                  <a:pt x="2668991" y="0"/>
                  <a:pt x="2686050" y="17059"/>
                  <a:pt x="2686050" y="38102"/>
                </a:cubicBezTo>
                <a:lnTo>
                  <a:pt x="2686050" y="514348"/>
                </a:lnTo>
                <a:cubicBezTo>
                  <a:pt x="2686050" y="535391"/>
                  <a:pt x="2668991" y="552450"/>
                  <a:pt x="2647948" y="552450"/>
                </a:cubicBezTo>
                <a:lnTo>
                  <a:pt x="38102" y="552450"/>
                </a:lnTo>
                <a:cubicBezTo>
                  <a:pt x="17059" y="552450"/>
                  <a:pt x="0" y="535391"/>
                  <a:pt x="0" y="514348"/>
                </a:cubicBezTo>
                <a:lnTo>
                  <a:pt x="0" y="38102"/>
                </a:lnTo>
                <a:cubicBezTo>
                  <a:pt x="0" y="17073"/>
                  <a:pt x="17073" y="0"/>
                  <a:pt x="38102"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54" name="Google Shape;654;p77"/>
          <p:cNvSpPr/>
          <p:nvPr/>
        </p:nvSpPr>
        <p:spPr>
          <a:xfrm>
            <a:off x="3496194" y="4112300"/>
            <a:ext cx="127730" cy="127730"/>
          </a:xfrm>
          <a:custGeom>
            <a:rect b="b" l="l" r="r" t="t"/>
            <a:pathLst>
              <a:path extrusionOk="0" h="171450" w="171450">
                <a:moveTo>
                  <a:pt x="85725" y="171450"/>
                </a:moveTo>
                <a:cubicBezTo>
                  <a:pt x="133038" y="171450"/>
                  <a:pt x="171450" y="133038"/>
                  <a:pt x="171450" y="85725"/>
                </a:cubicBezTo>
                <a:cubicBezTo>
                  <a:pt x="171450" y="38412"/>
                  <a:pt x="133038" y="0"/>
                  <a:pt x="85725" y="0"/>
                </a:cubicBezTo>
                <a:cubicBezTo>
                  <a:pt x="38412" y="0"/>
                  <a:pt x="0" y="38412"/>
                  <a:pt x="0" y="85725"/>
                </a:cubicBezTo>
                <a:cubicBezTo>
                  <a:pt x="0" y="133038"/>
                  <a:pt x="38412" y="171450"/>
                  <a:pt x="85725" y="171450"/>
                </a:cubicBezTo>
                <a:close/>
                <a:moveTo>
                  <a:pt x="113987" y="71225"/>
                </a:moveTo>
                <a:lnTo>
                  <a:pt x="87198" y="114088"/>
                </a:lnTo>
                <a:cubicBezTo>
                  <a:pt x="85792" y="116332"/>
                  <a:pt x="83381" y="117738"/>
                  <a:pt x="80736" y="117872"/>
                </a:cubicBezTo>
                <a:cubicBezTo>
                  <a:pt x="78090" y="118006"/>
                  <a:pt x="75545" y="116800"/>
                  <a:pt x="73971" y="114657"/>
                </a:cubicBezTo>
                <a:lnTo>
                  <a:pt x="57898" y="93226"/>
                </a:lnTo>
                <a:cubicBezTo>
                  <a:pt x="55219" y="89676"/>
                  <a:pt x="55956" y="84653"/>
                  <a:pt x="59505" y="81975"/>
                </a:cubicBezTo>
                <a:cubicBezTo>
                  <a:pt x="63055" y="79296"/>
                  <a:pt x="68078" y="80032"/>
                  <a:pt x="70757" y="83582"/>
                </a:cubicBezTo>
                <a:lnTo>
                  <a:pt x="79798" y="95637"/>
                </a:lnTo>
                <a:lnTo>
                  <a:pt x="100359" y="62720"/>
                </a:lnTo>
                <a:cubicBezTo>
                  <a:pt x="102703" y="58969"/>
                  <a:pt x="107659" y="57797"/>
                  <a:pt x="111443" y="60175"/>
                </a:cubicBezTo>
                <a:cubicBezTo>
                  <a:pt x="115226" y="62552"/>
                  <a:pt x="116365" y="67475"/>
                  <a:pt x="113987" y="71259"/>
                </a:cubicBezTo>
                <a:close/>
              </a:path>
            </a:pathLst>
          </a:custGeom>
          <a:solidFill>
            <a:srgbClr val="28A745"/>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55" name="Google Shape;655;p77"/>
          <p:cNvSpPr/>
          <p:nvPr/>
        </p:nvSpPr>
        <p:spPr>
          <a:xfrm>
            <a:off x="2590933" y="4268196"/>
            <a:ext cx="1934700" cy="1416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Boundary conditions</a:t>
            </a:r>
            <a:endParaRPr b="0" i="0" sz="1190" u="none" cap="none" strike="noStrike"/>
          </a:p>
        </p:txBody>
      </p:sp>
      <p:sp>
        <p:nvSpPr>
          <p:cNvPr id="656" name="Google Shape;656;p77"/>
          <p:cNvSpPr/>
          <p:nvPr/>
        </p:nvSpPr>
        <p:spPr>
          <a:xfrm>
            <a:off x="4642387" y="4055610"/>
            <a:ext cx="2001107" cy="411575"/>
          </a:xfrm>
          <a:custGeom>
            <a:rect b="b" l="l" r="r" t="t"/>
            <a:pathLst>
              <a:path extrusionOk="0" h="552450" w="2686050">
                <a:moveTo>
                  <a:pt x="38102" y="0"/>
                </a:moveTo>
                <a:lnTo>
                  <a:pt x="2647948" y="0"/>
                </a:lnTo>
                <a:cubicBezTo>
                  <a:pt x="2668991" y="0"/>
                  <a:pt x="2686050" y="17059"/>
                  <a:pt x="2686050" y="38102"/>
                </a:cubicBezTo>
                <a:lnTo>
                  <a:pt x="2686050" y="514348"/>
                </a:lnTo>
                <a:cubicBezTo>
                  <a:pt x="2686050" y="535391"/>
                  <a:pt x="2668991" y="552450"/>
                  <a:pt x="2647948" y="552450"/>
                </a:cubicBezTo>
                <a:lnTo>
                  <a:pt x="38102" y="552450"/>
                </a:lnTo>
                <a:cubicBezTo>
                  <a:pt x="17059" y="552450"/>
                  <a:pt x="0" y="535391"/>
                  <a:pt x="0" y="514348"/>
                </a:cubicBezTo>
                <a:lnTo>
                  <a:pt x="0" y="38102"/>
                </a:lnTo>
                <a:cubicBezTo>
                  <a:pt x="0" y="17073"/>
                  <a:pt x="17073" y="0"/>
                  <a:pt x="38102"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57" name="Google Shape;657;p77"/>
          <p:cNvSpPr/>
          <p:nvPr/>
        </p:nvSpPr>
        <p:spPr>
          <a:xfrm>
            <a:off x="5579536" y="4112300"/>
            <a:ext cx="127730" cy="127730"/>
          </a:xfrm>
          <a:custGeom>
            <a:rect b="b" l="l" r="r" t="t"/>
            <a:pathLst>
              <a:path extrusionOk="0" h="171450" w="171450">
                <a:moveTo>
                  <a:pt x="85725" y="171450"/>
                </a:moveTo>
                <a:cubicBezTo>
                  <a:pt x="133038" y="171450"/>
                  <a:pt x="171450" y="133038"/>
                  <a:pt x="171450" y="85725"/>
                </a:cubicBezTo>
                <a:cubicBezTo>
                  <a:pt x="171450" y="38412"/>
                  <a:pt x="133038" y="0"/>
                  <a:pt x="85725" y="0"/>
                </a:cubicBezTo>
                <a:cubicBezTo>
                  <a:pt x="38412" y="0"/>
                  <a:pt x="0" y="38412"/>
                  <a:pt x="0" y="85725"/>
                </a:cubicBezTo>
                <a:cubicBezTo>
                  <a:pt x="0" y="133038"/>
                  <a:pt x="38412" y="171450"/>
                  <a:pt x="85725" y="171450"/>
                </a:cubicBezTo>
                <a:close/>
                <a:moveTo>
                  <a:pt x="113987" y="71225"/>
                </a:moveTo>
                <a:lnTo>
                  <a:pt x="87198" y="114088"/>
                </a:lnTo>
                <a:cubicBezTo>
                  <a:pt x="85792" y="116332"/>
                  <a:pt x="83381" y="117738"/>
                  <a:pt x="80736" y="117872"/>
                </a:cubicBezTo>
                <a:cubicBezTo>
                  <a:pt x="78090" y="118006"/>
                  <a:pt x="75545" y="116800"/>
                  <a:pt x="73971" y="114657"/>
                </a:cubicBezTo>
                <a:lnTo>
                  <a:pt x="57898" y="93226"/>
                </a:lnTo>
                <a:cubicBezTo>
                  <a:pt x="55219" y="89676"/>
                  <a:pt x="55956" y="84653"/>
                  <a:pt x="59505" y="81975"/>
                </a:cubicBezTo>
                <a:cubicBezTo>
                  <a:pt x="63055" y="79296"/>
                  <a:pt x="68078" y="80032"/>
                  <a:pt x="70757" y="83582"/>
                </a:cubicBezTo>
                <a:lnTo>
                  <a:pt x="79798" y="95637"/>
                </a:lnTo>
                <a:lnTo>
                  <a:pt x="100359" y="62720"/>
                </a:lnTo>
                <a:cubicBezTo>
                  <a:pt x="102703" y="58969"/>
                  <a:pt x="107659" y="57797"/>
                  <a:pt x="111443" y="60175"/>
                </a:cubicBezTo>
                <a:cubicBezTo>
                  <a:pt x="115226" y="62552"/>
                  <a:pt x="116365" y="67475"/>
                  <a:pt x="113987" y="71259"/>
                </a:cubicBezTo>
                <a:close/>
              </a:path>
            </a:pathLst>
          </a:custGeom>
          <a:solidFill>
            <a:srgbClr val="28A745"/>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58" name="Google Shape;658;p77"/>
          <p:cNvSpPr/>
          <p:nvPr/>
        </p:nvSpPr>
        <p:spPr>
          <a:xfrm>
            <a:off x="4674275" y="4268196"/>
            <a:ext cx="1934700" cy="1416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Paper examples</a:t>
            </a:r>
            <a:endParaRPr b="0" i="0" sz="1190" u="none" cap="none" strike="noStrike"/>
          </a:p>
        </p:txBody>
      </p:sp>
      <p:sp>
        <p:nvSpPr>
          <p:cNvPr id="659" name="Google Shape;659;p77"/>
          <p:cNvSpPr/>
          <p:nvPr/>
        </p:nvSpPr>
        <p:spPr>
          <a:xfrm>
            <a:off x="6725728" y="4055610"/>
            <a:ext cx="2001107" cy="411575"/>
          </a:xfrm>
          <a:custGeom>
            <a:rect b="b" l="l" r="r" t="t"/>
            <a:pathLst>
              <a:path extrusionOk="0" h="552450" w="2686050">
                <a:moveTo>
                  <a:pt x="38102" y="0"/>
                </a:moveTo>
                <a:lnTo>
                  <a:pt x="2647948" y="0"/>
                </a:lnTo>
                <a:cubicBezTo>
                  <a:pt x="2668991" y="0"/>
                  <a:pt x="2686050" y="17059"/>
                  <a:pt x="2686050" y="38102"/>
                </a:cubicBezTo>
                <a:lnTo>
                  <a:pt x="2686050" y="514348"/>
                </a:lnTo>
                <a:cubicBezTo>
                  <a:pt x="2686050" y="535391"/>
                  <a:pt x="2668991" y="552450"/>
                  <a:pt x="2647948" y="552450"/>
                </a:cubicBezTo>
                <a:lnTo>
                  <a:pt x="38102" y="552450"/>
                </a:lnTo>
                <a:cubicBezTo>
                  <a:pt x="17059" y="552450"/>
                  <a:pt x="0" y="535391"/>
                  <a:pt x="0" y="514348"/>
                </a:cubicBezTo>
                <a:lnTo>
                  <a:pt x="0" y="38102"/>
                </a:lnTo>
                <a:cubicBezTo>
                  <a:pt x="0" y="17073"/>
                  <a:pt x="17073" y="0"/>
                  <a:pt x="38102" y="0"/>
                </a:cubicBezTo>
                <a:close/>
              </a:path>
            </a:pathLst>
          </a:custGeom>
          <a:solidFill>
            <a:srgbClr val="FFFFFF"/>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60" name="Google Shape;660;p77"/>
          <p:cNvSpPr/>
          <p:nvPr/>
        </p:nvSpPr>
        <p:spPr>
          <a:xfrm>
            <a:off x="7662878" y="4112300"/>
            <a:ext cx="127730" cy="127730"/>
          </a:xfrm>
          <a:custGeom>
            <a:rect b="b" l="l" r="r" t="t"/>
            <a:pathLst>
              <a:path extrusionOk="0" h="171450" w="171450">
                <a:moveTo>
                  <a:pt x="85725" y="171450"/>
                </a:moveTo>
                <a:cubicBezTo>
                  <a:pt x="133038" y="171450"/>
                  <a:pt x="171450" y="133038"/>
                  <a:pt x="171450" y="85725"/>
                </a:cubicBezTo>
                <a:cubicBezTo>
                  <a:pt x="171450" y="38412"/>
                  <a:pt x="133038" y="0"/>
                  <a:pt x="85725" y="0"/>
                </a:cubicBezTo>
                <a:cubicBezTo>
                  <a:pt x="38412" y="0"/>
                  <a:pt x="0" y="38412"/>
                  <a:pt x="0" y="85725"/>
                </a:cubicBezTo>
                <a:cubicBezTo>
                  <a:pt x="0" y="133038"/>
                  <a:pt x="38412" y="171450"/>
                  <a:pt x="85725" y="171450"/>
                </a:cubicBezTo>
                <a:close/>
                <a:moveTo>
                  <a:pt x="113987" y="71225"/>
                </a:moveTo>
                <a:lnTo>
                  <a:pt x="87198" y="114088"/>
                </a:lnTo>
                <a:cubicBezTo>
                  <a:pt x="85792" y="116332"/>
                  <a:pt x="83381" y="117738"/>
                  <a:pt x="80736" y="117872"/>
                </a:cubicBezTo>
                <a:cubicBezTo>
                  <a:pt x="78090" y="118006"/>
                  <a:pt x="75545" y="116800"/>
                  <a:pt x="73971" y="114657"/>
                </a:cubicBezTo>
                <a:lnTo>
                  <a:pt x="57898" y="93226"/>
                </a:lnTo>
                <a:cubicBezTo>
                  <a:pt x="55219" y="89676"/>
                  <a:pt x="55956" y="84653"/>
                  <a:pt x="59505" y="81975"/>
                </a:cubicBezTo>
                <a:cubicBezTo>
                  <a:pt x="63055" y="79296"/>
                  <a:pt x="68078" y="80032"/>
                  <a:pt x="70757" y="83582"/>
                </a:cubicBezTo>
                <a:lnTo>
                  <a:pt x="79798" y="95637"/>
                </a:lnTo>
                <a:lnTo>
                  <a:pt x="100359" y="62720"/>
                </a:lnTo>
                <a:cubicBezTo>
                  <a:pt x="102703" y="58969"/>
                  <a:pt x="107659" y="57797"/>
                  <a:pt x="111443" y="60175"/>
                </a:cubicBezTo>
                <a:cubicBezTo>
                  <a:pt x="115226" y="62552"/>
                  <a:pt x="116365" y="67475"/>
                  <a:pt x="113987" y="71259"/>
                </a:cubicBezTo>
                <a:close/>
              </a:path>
            </a:pathLst>
          </a:custGeom>
          <a:solidFill>
            <a:srgbClr val="28A745"/>
          </a:solidFill>
          <a:ln>
            <a:noFill/>
          </a:ln>
        </p:spPr>
        <p:txBody>
          <a:bodyPr anchorCtr="0" anchor="ctr" bIns="68025" lIns="68025" spcFirstLastPara="1" rIns="68025" wrap="square" tIns="68025">
            <a:noAutofit/>
          </a:bodyPr>
          <a:lstStyle/>
          <a:p>
            <a:pPr indent="0" lvl="0" marL="0" rtl="0" algn="l">
              <a:spcBef>
                <a:spcPts val="0"/>
              </a:spcBef>
              <a:spcAft>
                <a:spcPts val="0"/>
              </a:spcAft>
              <a:buNone/>
            </a:pPr>
            <a:r>
              <a:t/>
            </a:r>
            <a:endParaRPr/>
          </a:p>
        </p:txBody>
      </p:sp>
      <p:sp>
        <p:nvSpPr>
          <p:cNvPr id="661" name="Google Shape;661;p77"/>
          <p:cNvSpPr/>
          <p:nvPr/>
        </p:nvSpPr>
        <p:spPr>
          <a:xfrm>
            <a:off x="6757617" y="4268196"/>
            <a:ext cx="1934700" cy="1416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781" u="none" cap="none" strike="noStrike">
                <a:solidFill>
                  <a:srgbClr val="34495E"/>
                </a:solidFill>
                <a:latin typeface="Quattrocento Sans"/>
                <a:ea typeface="Quattrocento Sans"/>
                <a:cs typeface="Quattrocento Sans"/>
                <a:sym typeface="Quattrocento Sans"/>
              </a:rPr>
              <a:t>Random sequences</a:t>
            </a:r>
            <a:endParaRPr b="0" i="0" sz="1190" u="none" cap="none" strike="noStrike"/>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8"/>
          <p:cNvSpPr txBox="1"/>
          <p:nvPr>
            <p:ph type="title"/>
          </p:nvPr>
        </p:nvSpPr>
        <p:spPr>
          <a:xfrm>
            <a:off x="518877" y="382150"/>
            <a:ext cx="7729800" cy="4254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Cross-Check Audit: M4 vs M2 Verification</a:t>
            </a:r>
            <a:endParaRPr sz="2700"/>
          </a:p>
        </p:txBody>
      </p:sp>
      <p:sp>
        <p:nvSpPr>
          <p:cNvPr id="667" name="Google Shape;667;p78"/>
          <p:cNvSpPr/>
          <p:nvPr/>
        </p:nvSpPr>
        <p:spPr>
          <a:xfrm>
            <a:off x="65775" y="860609"/>
            <a:ext cx="4424553" cy="1550099"/>
          </a:xfrm>
          <a:custGeom>
            <a:rect b="b" l="l" r="r" t="t"/>
            <a:pathLst>
              <a:path extrusionOk="0" h="1962150" w="5600700">
                <a:moveTo>
                  <a:pt x="76190" y="0"/>
                </a:moveTo>
                <a:lnTo>
                  <a:pt x="5524510" y="0"/>
                </a:lnTo>
                <a:cubicBezTo>
                  <a:pt x="5566560" y="0"/>
                  <a:pt x="5600700" y="34140"/>
                  <a:pt x="5600700" y="76190"/>
                </a:cubicBezTo>
                <a:lnTo>
                  <a:pt x="5600700" y="1885960"/>
                </a:lnTo>
                <a:cubicBezTo>
                  <a:pt x="5600700" y="1928010"/>
                  <a:pt x="5566560" y="1962150"/>
                  <a:pt x="5524510" y="1962150"/>
                </a:cubicBezTo>
                <a:lnTo>
                  <a:pt x="76190" y="1962150"/>
                </a:lnTo>
                <a:cubicBezTo>
                  <a:pt x="34140" y="1962150"/>
                  <a:pt x="0" y="1928010"/>
                  <a:pt x="0" y="1885960"/>
                </a:cubicBezTo>
                <a:lnTo>
                  <a:pt x="0" y="76190"/>
                </a:lnTo>
                <a:cubicBezTo>
                  <a:pt x="0" y="34112"/>
                  <a:pt x="34112" y="0"/>
                  <a:pt x="76190" y="0"/>
                </a:cubicBezTo>
                <a:close/>
              </a:path>
            </a:pathLst>
          </a:custGeom>
          <a:solidFill>
            <a:srgbClr val="E8F4F8"/>
          </a:solidFill>
          <a:ln cap="flat" cmpd="sng" w="20025">
            <a:solidFill>
              <a:srgbClr val="3498DB"/>
            </a:solidFill>
            <a:prstDash val="solid"/>
            <a:round/>
            <a:headEnd len="sm" w="sm" type="none"/>
            <a:tailEnd len="sm" w="sm" type="none"/>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68" name="Google Shape;668;p78"/>
          <p:cNvSpPr/>
          <p:nvPr/>
        </p:nvSpPr>
        <p:spPr>
          <a:xfrm>
            <a:off x="193424" y="988257"/>
            <a:ext cx="4227600" cy="2100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64" u="none" cap="none" strike="noStrike">
                <a:solidFill>
                  <a:srgbClr val="2C3E50"/>
                </a:solidFill>
                <a:latin typeface="Liter"/>
                <a:ea typeface="Liter"/>
                <a:cs typeface="Liter"/>
                <a:sym typeface="Liter"/>
              </a:rPr>
              <a:t>Audit Methodology</a:t>
            </a:r>
            <a:endParaRPr b="0" i="0" sz="1261" u="none" cap="none" strike="noStrike"/>
          </a:p>
        </p:txBody>
      </p:sp>
      <p:sp>
        <p:nvSpPr>
          <p:cNvPr id="669" name="Google Shape;669;p78"/>
          <p:cNvSpPr/>
          <p:nvPr/>
        </p:nvSpPr>
        <p:spPr>
          <a:xfrm>
            <a:off x="193424" y="1288607"/>
            <a:ext cx="4220100" cy="180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945" u="none" cap="none" strike="noStrike">
                <a:solidFill>
                  <a:srgbClr val="34495E"/>
                </a:solidFill>
                <a:latin typeface="Quattrocento Sans"/>
                <a:ea typeface="Quattrocento Sans"/>
                <a:cs typeface="Quattrocento Sans"/>
                <a:sym typeface="Quattrocento Sans"/>
              </a:rPr>
              <a:t>Sample Size:</a:t>
            </a:r>
            <a:r>
              <a:rPr b="0" i="0" lang="en" sz="945" u="none" cap="none" strike="noStrike">
                <a:solidFill>
                  <a:srgbClr val="34495E"/>
                </a:solidFill>
                <a:latin typeface="Quattrocento Sans"/>
                <a:ea typeface="Quattrocento Sans"/>
                <a:cs typeface="Quattrocento Sans"/>
                <a:sym typeface="Quattrocento Sans"/>
              </a:rPr>
              <a:t> 1000 random strings</a:t>
            </a:r>
            <a:endParaRPr b="0" i="0" sz="1261" u="none" cap="none" strike="noStrike"/>
          </a:p>
        </p:txBody>
      </p:sp>
      <p:sp>
        <p:nvSpPr>
          <p:cNvPr id="670" name="Google Shape;670;p78"/>
          <p:cNvSpPr/>
          <p:nvPr/>
        </p:nvSpPr>
        <p:spPr>
          <a:xfrm>
            <a:off x="193424" y="1558922"/>
            <a:ext cx="4220100" cy="180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945" u="none" cap="none" strike="noStrike">
                <a:solidFill>
                  <a:srgbClr val="34495E"/>
                </a:solidFill>
                <a:latin typeface="Quattrocento Sans"/>
                <a:ea typeface="Quattrocento Sans"/>
                <a:cs typeface="Quattrocento Sans"/>
                <a:sym typeface="Quattrocento Sans"/>
              </a:rPr>
              <a:t>Parameters:</a:t>
            </a:r>
            <a:r>
              <a:rPr b="0" i="0" lang="en" sz="945" u="none" cap="none" strike="noStrike">
                <a:solidFill>
                  <a:srgbClr val="34495E"/>
                </a:solidFill>
                <a:latin typeface="Quattrocento Sans"/>
                <a:ea typeface="Quattrocento Sans"/>
                <a:cs typeface="Quattrocento Sans"/>
                <a:sym typeface="Quattrocento Sans"/>
              </a:rPr>
              <a:t> ℓ=8, δ=1</a:t>
            </a:r>
            <a:endParaRPr b="0" i="0" sz="1261" u="none" cap="none" strike="noStrike"/>
          </a:p>
        </p:txBody>
      </p:sp>
      <p:sp>
        <p:nvSpPr>
          <p:cNvPr id="671" name="Google Shape;671;p78"/>
          <p:cNvSpPr/>
          <p:nvPr/>
        </p:nvSpPr>
        <p:spPr>
          <a:xfrm>
            <a:off x="193424" y="1829236"/>
            <a:ext cx="4220100" cy="180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945" u="none" cap="none" strike="noStrike">
                <a:solidFill>
                  <a:srgbClr val="34495E"/>
                </a:solidFill>
                <a:latin typeface="Quattrocento Sans"/>
                <a:ea typeface="Quattrocento Sans"/>
                <a:cs typeface="Quattrocento Sans"/>
                <a:sym typeface="Quattrocento Sans"/>
              </a:rPr>
              <a:t>Length Range:</a:t>
            </a:r>
            <a:r>
              <a:rPr b="0" i="0" lang="en" sz="945" u="none" cap="none" strike="noStrike">
                <a:solidFill>
                  <a:srgbClr val="34495E"/>
                </a:solidFill>
                <a:latin typeface="Quattrocento Sans"/>
                <a:ea typeface="Quattrocento Sans"/>
                <a:cs typeface="Quattrocento Sans"/>
                <a:sym typeface="Quattrocento Sans"/>
              </a:rPr>
              <a:t> 10 to 20</a:t>
            </a:r>
            <a:endParaRPr b="0" i="0" sz="1261" u="none" cap="none" strike="noStrike"/>
          </a:p>
        </p:txBody>
      </p:sp>
      <p:sp>
        <p:nvSpPr>
          <p:cNvPr id="672" name="Google Shape;672;p78"/>
          <p:cNvSpPr/>
          <p:nvPr/>
        </p:nvSpPr>
        <p:spPr>
          <a:xfrm>
            <a:off x="193424" y="2099551"/>
            <a:ext cx="4220100" cy="1803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945" u="none" cap="none" strike="noStrike">
                <a:solidFill>
                  <a:srgbClr val="34495E"/>
                </a:solidFill>
                <a:latin typeface="Quattrocento Sans"/>
                <a:ea typeface="Quattrocento Sans"/>
                <a:cs typeface="Quattrocento Sans"/>
                <a:sym typeface="Quattrocento Sans"/>
              </a:rPr>
              <a:t>Distribution:</a:t>
            </a:r>
            <a:r>
              <a:rPr b="0" i="0" lang="en" sz="945" u="none" cap="none" strike="noStrike">
                <a:solidFill>
                  <a:srgbClr val="34495E"/>
                </a:solidFill>
                <a:latin typeface="Quattrocento Sans"/>
                <a:ea typeface="Quattrocento Sans"/>
                <a:cs typeface="Quattrocento Sans"/>
                <a:sym typeface="Quattrocento Sans"/>
              </a:rPr>
              <a:t> 50% unbiased, 50% skewed</a:t>
            </a:r>
            <a:endParaRPr b="0" i="0" sz="1261" u="none" cap="none" strike="noStrike"/>
          </a:p>
        </p:txBody>
      </p:sp>
      <p:sp>
        <p:nvSpPr>
          <p:cNvPr id="673" name="Google Shape;673;p78"/>
          <p:cNvSpPr/>
          <p:nvPr/>
        </p:nvSpPr>
        <p:spPr>
          <a:xfrm>
            <a:off x="4638600" y="853100"/>
            <a:ext cx="4439603" cy="1565148"/>
          </a:xfrm>
          <a:custGeom>
            <a:rect b="b" l="l" r="r" t="t"/>
            <a:pathLst>
              <a:path extrusionOk="0" h="1981200" w="5619750">
                <a:moveTo>
                  <a:pt x="76197" y="0"/>
                </a:moveTo>
                <a:lnTo>
                  <a:pt x="5543553" y="0"/>
                </a:lnTo>
                <a:cubicBezTo>
                  <a:pt x="5585635" y="0"/>
                  <a:pt x="5619750" y="34115"/>
                  <a:pt x="5619750" y="76197"/>
                </a:cubicBezTo>
                <a:lnTo>
                  <a:pt x="5619750" y="1905003"/>
                </a:lnTo>
                <a:cubicBezTo>
                  <a:pt x="5619750" y="1947085"/>
                  <a:pt x="5585635" y="1981200"/>
                  <a:pt x="5543553" y="1981200"/>
                </a:cubicBezTo>
                <a:lnTo>
                  <a:pt x="76197" y="1981200"/>
                </a:lnTo>
                <a:cubicBezTo>
                  <a:pt x="34115" y="1981200"/>
                  <a:pt x="0" y="1947085"/>
                  <a:pt x="0" y="1905003"/>
                </a:cubicBezTo>
                <a:lnTo>
                  <a:pt x="0" y="76197"/>
                </a:lnTo>
                <a:cubicBezTo>
                  <a:pt x="0" y="34143"/>
                  <a:pt x="34143" y="0"/>
                  <a:pt x="76197" y="0"/>
                </a:cubicBezTo>
                <a:close/>
              </a:path>
            </a:pathLst>
          </a:custGeom>
          <a:solidFill>
            <a:srgbClr val="2C3E50"/>
          </a:solidFill>
          <a:ln>
            <a:noFill/>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74" name="Google Shape;674;p78"/>
          <p:cNvSpPr/>
          <p:nvPr/>
        </p:nvSpPr>
        <p:spPr>
          <a:xfrm>
            <a:off x="6594745" y="1063345"/>
            <a:ext cx="518100" cy="4506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i="0" lang="en" sz="3547" u="none" cap="none" strike="noStrike">
                <a:solidFill>
                  <a:srgbClr val="FFFFFF"/>
                </a:solidFill>
                <a:latin typeface="Quattrocento Sans"/>
                <a:ea typeface="Quattrocento Sans"/>
                <a:cs typeface="Quattrocento Sans"/>
                <a:sym typeface="Quattrocento Sans"/>
              </a:rPr>
              <a:t>0</a:t>
            </a:r>
            <a:endParaRPr b="0" i="0" sz="1261" u="none" cap="none" strike="noStrike"/>
          </a:p>
        </p:txBody>
      </p:sp>
      <p:sp>
        <p:nvSpPr>
          <p:cNvPr id="675" name="Google Shape;675;p78"/>
          <p:cNvSpPr/>
          <p:nvPr/>
        </p:nvSpPr>
        <p:spPr>
          <a:xfrm>
            <a:off x="6341559" y="1603974"/>
            <a:ext cx="1021200" cy="2403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i="0" lang="en" sz="1418" u="none" cap="none" strike="noStrike">
                <a:solidFill>
                  <a:srgbClr val="FFFFFF"/>
                </a:solidFill>
                <a:latin typeface="Quattrocento Sans"/>
                <a:ea typeface="Quattrocento Sans"/>
                <a:cs typeface="Quattrocento Sans"/>
                <a:sym typeface="Quattrocento Sans"/>
              </a:rPr>
              <a:t>Mismatches</a:t>
            </a:r>
            <a:endParaRPr b="0" i="0" sz="1261" u="none" cap="none" strike="noStrike"/>
          </a:p>
        </p:txBody>
      </p:sp>
      <p:sp>
        <p:nvSpPr>
          <p:cNvPr id="676" name="Google Shape;676;p78"/>
          <p:cNvSpPr/>
          <p:nvPr/>
        </p:nvSpPr>
        <p:spPr>
          <a:xfrm>
            <a:off x="6373120" y="1904324"/>
            <a:ext cx="963168" cy="30099"/>
          </a:xfrm>
          <a:custGeom>
            <a:rect b="b" l="l" r="r" t="t"/>
            <a:pathLst>
              <a:path extrusionOk="0" h="38100" w="1219200">
                <a:moveTo>
                  <a:pt x="0" y="0"/>
                </a:moveTo>
                <a:lnTo>
                  <a:pt x="1219200" y="0"/>
                </a:lnTo>
                <a:lnTo>
                  <a:pt x="1219200" y="38100"/>
                </a:lnTo>
                <a:lnTo>
                  <a:pt x="0" y="38100"/>
                </a:lnTo>
                <a:lnTo>
                  <a:pt x="0" y="0"/>
                </a:lnTo>
                <a:close/>
              </a:path>
            </a:pathLst>
          </a:custGeom>
          <a:solidFill>
            <a:srgbClr val="FFFFFF">
              <a:alpha val="49800"/>
            </a:srgbClr>
          </a:solidFill>
          <a:ln>
            <a:noFill/>
          </a:ln>
        </p:spPr>
      </p:sp>
      <p:sp>
        <p:nvSpPr>
          <p:cNvPr id="677" name="Google Shape;677;p78"/>
          <p:cNvSpPr/>
          <p:nvPr/>
        </p:nvSpPr>
        <p:spPr>
          <a:xfrm>
            <a:off x="6157830" y="1994429"/>
            <a:ext cx="1389000" cy="2100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0" i="0" lang="en" sz="1064" u="none" cap="none" strike="noStrike">
                <a:solidFill>
                  <a:srgbClr val="FFFFFF"/>
                </a:solidFill>
                <a:latin typeface="Quattrocento Sans"/>
                <a:ea typeface="Quattrocento Sans"/>
                <a:cs typeface="Quattrocento Sans"/>
                <a:sym typeface="Quattrocento Sans"/>
              </a:rPr>
              <a:t>1000 Tests Completed</a:t>
            </a:r>
            <a:endParaRPr b="0" i="0" sz="1261" u="none" cap="none" strike="noStrike"/>
          </a:p>
        </p:txBody>
      </p:sp>
      <p:sp>
        <p:nvSpPr>
          <p:cNvPr id="678" name="Google Shape;678;p78"/>
          <p:cNvSpPr/>
          <p:nvPr/>
        </p:nvSpPr>
        <p:spPr>
          <a:xfrm>
            <a:off x="65775" y="3774001"/>
            <a:ext cx="4424553" cy="1369505"/>
          </a:xfrm>
          <a:custGeom>
            <a:rect b="b" l="l" r="r" t="t"/>
            <a:pathLst>
              <a:path extrusionOk="0" h="1733550" w="5600700">
                <a:moveTo>
                  <a:pt x="76207" y="0"/>
                </a:moveTo>
                <a:lnTo>
                  <a:pt x="5524493" y="0"/>
                </a:lnTo>
                <a:cubicBezTo>
                  <a:pt x="5566581" y="0"/>
                  <a:pt x="5600700" y="34119"/>
                  <a:pt x="5600700" y="76207"/>
                </a:cubicBezTo>
                <a:lnTo>
                  <a:pt x="5600700" y="1657343"/>
                </a:lnTo>
                <a:cubicBezTo>
                  <a:pt x="5600700" y="1699431"/>
                  <a:pt x="5566581" y="1733550"/>
                  <a:pt x="5524493" y="1733550"/>
                </a:cubicBezTo>
                <a:lnTo>
                  <a:pt x="76207" y="1733550"/>
                </a:lnTo>
                <a:cubicBezTo>
                  <a:pt x="34119" y="1733550"/>
                  <a:pt x="0" y="1699431"/>
                  <a:pt x="0" y="1657343"/>
                </a:cubicBezTo>
                <a:lnTo>
                  <a:pt x="0" y="76207"/>
                </a:lnTo>
                <a:cubicBezTo>
                  <a:pt x="0" y="34147"/>
                  <a:pt x="34147" y="0"/>
                  <a:pt x="76207" y="0"/>
                </a:cubicBezTo>
                <a:close/>
              </a:path>
            </a:pathLst>
          </a:custGeom>
          <a:solidFill>
            <a:srgbClr val="D4EDDA"/>
          </a:solidFill>
          <a:ln cap="flat" cmpd="sng" w="20025">
            <a:solidFill>
              <a:srgbClr val="28A745"/>
            </a:solidFill>
            <a:prstDash val="solid"/>
            <a:round/>
            <a:headEnd len="sm" w="sm" type="none"/>
            <a:tailEnd len="sm" w="sm" type="none"/>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79" name="Google Shape;679;p78"/>
          <p:cNvSpPr/>
          <p:nvPr/>
        </p:nvSpPr>
        <p:spPr>
          <a:xfrm>
            <a:off x="193424" y="3901649"/>
            <a:ext cx="4227600" cy="2100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64" u="none" cap="none" strike="noStrike">
                <a:solidFill>
                  <a:srgbClr val="28A745"/>
                </a:solidFill>
                <a:latin typeface="Liter"/>
                <a:ea typeface="Liter"/>
                <a:cs typeface="Liter"/>
                <a:sym typeface="Liter"/>
              </a:rPr>
              <a:t>Random String Results</a:t>
            </a:r>
            <a:endParaRPr b="0" i="0" sz="1261" u="none" cap="none" strike="noStrike"/>
          </a:p>
        </p:txBody>
      </p:sp>
      <p:sp>
        <p:nvSpPr>
          <p:cNvPr id="680" name="Google Shape;680;p78"/>
          <p:cNvSpPr/>
          <p:nvPr/>
        </p:nvSpPr>
        <p:spPr>
          <a:xfrm>
            <a:off x="193424" y="4201999"/>
            <a:ext cx="2039207" cy="601980"/>
          </a:xfrm>
          <a:custGeom>
            <a:rect b="b" l="l" r="r" t="t"/>
            <a:pathLst>
              <a:path extrusionOk="0" h="762000" w="2581275">
                <a:moveTo>
                  <a:pt x="38100" y="0"/>
                </a:moveTo>
                <a:lnTo>
                  <a:pt x="2543175" y="0"/>
                </a:lnTo>
                <a:cubicBezTo>
                  <a:pt x="2564203" y="0"/>
                  <a:pt x="2581275" y="17072"/>
                  <a:pt x="2581275" y="38100"/>
                </a:cubicBezTo>
                <a:lnTo>
                  <a:pt x="2581275" y="723900"/>
                </a:lnTo>
                <a:cubicBezTo>
                  <a:pt x="2581275" y="744928"/>
                  <a:pt x="2564203" y="762000"/>
                  <a:pt x="2543175" y="762000"/>
                </a:cubicBezTo>
                <a:lnTo>
                  <a:pt x="38100" y="762000"/>
                </a:lnTo>
                <a:cubicBezTo>
                  <a:pt x="17072" y="762000"/>
                  <a:pt x="0" y="744928"/>
                  <a:pt x="0" y="723900"/>
                </a:cubicBezTo>
                <a:lnTo>
                  <a:pt x="0" y="38100"/>
                </a:lnTo>
                <a:cubicBezTo>
                  <a:pt x="0" y="17072"/>
                  <a:pt x="17072" y="0"/>
                  <a:pt x="38100" y="0"/>
                </a:cubicBezTo>
                <a:close/>
              </a:path>
            </a:pathLst>
          </a:custGeom>
          <a:solidFill>
            <a:srgbClr val="FFFFFF"/>
          </a:solidFill>
          <a:ln>
            <a:noFill/>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81" name="Google Shape;681;p78"/>
          <p:cNvSpPr/>
          <p:nvPr/>
        </p:nvSpPr>
        <p:spPr>
          <a:xfrm>
            <a:off x="227213" y="4292104"/>
            <a:ext cx="1967400" cy="27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 sz="1773" u="none" cap="none" strike="noStrike">
                <a:solidFill>
                  <a:srgbClr val="28A745"/>
                </a:solidFill>
                <a:latin typeface="Quattrocento Sans"/>
                <a:ea typeface="Quattrocento Sans"/>
                <a:cs typeface="Quattrocento Sans"/>
                <a:sym typeface="Quattrocento Sans"/>
              </a:rPr>
              <a:t>267</a:t>
            </a:r>
            <a:endParaRPr b="0" i="0" sz="1261" u="none" cap="none" strike="noStrike"/>
          </a:p>
        </p:txBody>
      </p:sp>
      <p:sp>
        <p:nvSpPr>
          <p:cNvPr id="682" name="Google Shape;682;p78"/>
          <p:cNvSpPr/>
          <p:nvPr/>
        </p:nvSpPr>
        <p:spPr>
          <a:xfrm>
            <a:off x="257248" y="4562419"/>
            <a:ext cx="1907400" cy="150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827" u="none" cap="none" strike="noStrike">
                <a:solidFill>
                  <a:srgbClr val="34495E"/>
                </a:solidFill>
                <a:latin typeface="Quattrocento Sans"/>
                <a:ea typeface="Quattrocento Sans"/>
                <a:cs typeface="Quattrocento Sans"/>
                <a:sym typeface="Quattrocento Sans"/>
              </a:rPr>
              <a:t>Valid (LB)</a:t>
            </a:r>
            <a:endParaRPr b="0" i="0" sz="1261" u="none" cap="none" strike="noStrike"/>
          </a:p>
        </p:txBody>
      </p:sp>
      <p:sp>
        <p:nvSpPr>
          <p:cNvPr id="683" name="Google Shape;683;p78"/>
          <p:cNvSpPr/>
          <p:nvPr/>
        </p:nvSpPr>
        <p:spPr>
          <a:xfrm>
            <a:off x="2318398" y="4201999"/>
            <a:ext cx="2039207" cy="601980"/>
          </a:xfrm>
          <a:custGeom>
            <a:rect b="b" l="l" r="r" t="t"/>
            <a:pathLst>
              <a:path extrusionOk="0" h="762000" w="2581275">
                <a:moveTo>
                  <a:pt x="38100" y="0"/>
                </a:moveTo>
                <a:lnTo>
                  <a:pt x="2543175" y="0"/>
                </a:lnTo>
                <a:cubicBezTo>
                  <a:pt x="2564203" y="0"/>
                  <a:pt x="2581275" y="17072"/>
                  <a:pt x="2581275" y="38100"/>
                </a:cubicBezTo>
                <a:lnTo>
                  <a:pt x="2581275" y="723900"/>
                </a:lnTo>
                <a:cubicBezTo>
                  <a:pt x="2581275" y="744928"/>
                  <a:pt x="2564203" y="762000"/>
                  <a:pt x="2543175" y="762000"/>
                </a:cubicBezTo>
                <a:lnTo>
                  <a:pt x="38100" y="762000"/>
                </a:lnTo>
                <a:cubicBezTo>
                  <a:pt x="17072" y="762000"/>
                  <a:pt x="0" y="744928"/>
                  <a:pt x="0" y="723900"/>
                </a:cubicBezTo>
                <a:lnTo>
                  <a:pt x="0" y="38100"/>
                </a:lnTo>
                <a:cubicBezTo>
                  <a:pt x="0" y="17072"/>
                  <a:pt x="17072" y="0"/>
                  <a:pt x="38100" y="0"/>
                </a:cubicBezTo>
                <a:close/>
              </a:path>
            </a:pathLst>
          </a:custGeom>
          <a:solidFill>
            <a:srgbClr val="FFFFFF"/>
          </a:solidFill>
          <a:ln>
            <a:noFill/>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84" name="Google Shape;684;p78"/>
          <p:cNvSpPr/>
          <p:nvPr/>
        </p:nvSpPr>
        <p:spPr>
          <a:xfrm>
            <a:off x="2352188" y="4292104"/>
            <a:ext cx="1967400" cy="27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 sz="1773" u="none" cap="none" strike="noStrike">
                <a:solidFill>
                  <a:srgbClr val="DC3545"/>
                </a:solidFill>
                <a:latin typeface="Quattrocento Sans"/>
                <a:ea typeface="Quattrocento Sans"/>
                <a:cs typeface="Quattrocento Sans"/>
                <a:sym typeface="Quattrocento Sans"/>
              </a:rPr>
              <a:t>733</a:t>
            </a:r>
            <a:endParaRPr b="0" i="0" sz="1261" u="none" cap="none" strike="noStrike"/>
          </a:p>
        </p:txBody>
      </p:sp>
      <p:sp>
        <p:nvSpPr>
          <p:cNvPr id="685" name="Google Shape;685;p78"/>
          <p:cNvSpPr/>
          <p:nvPr/>
        </p:nvSpPr>
        <p:spPr>
          <a:xfrm>
            <a:off x="2382223" y="4562419"/>
            <a:ext cx="1907400" cy="150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827" u="none" cap="none" strike="noStrike">
                <a:solidFill>
                  <a:srgbClr val="34495E"/>
                </a:solidFill>
                <a:latin typeface="Quattrocento Sans"/>
                <a:ea typeface="Quattrocento Sans"/>
                <a:cs typeface="Quattrocento Sans"/>
                <a:sym typeface="Quattrocento Sans"/>
              </a:rPr>
              <a:t>Invalid</a:t>
            </a:r>
            <a:endParaRPr b="0" i="0" sz="1261" u="none" cap="none" strike="noStrike"/>
          </a:p>
        </p:txBody>
      </p:sp>
      <p:sp>
        <p:nvSpPr>
          <p:cNvPr id="686" name="Google Shape;686;p78"/>
          <p:cNvSpPr/>
          <p:nvPr/>
        </p:nvSpPr>
        <p:spPr>
          <a:xfrm>
            <a:off x="167143" y="4862769"/>
            <a:ext cx="4212300" cy="150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827" u="none" cap="none" strike="noStrike">
                <a:solidFill>
                  <a:srgbClr val="7F8C8D"/>
                </a:solidFill>
                <a:latin typeface="Quattrocento Sans"/>
                <a:ea typeface="Quattrocento Sans"/>
                <a:cs typeface="Quattrocento Sans"/>
                <a:sym typeface="Quattrocento Sans"/>
              </a:rPr>
              <a:t>Both implementations agree on all cases.</a:t>
            </a:r>
            <a:endParaRPr b="0" i="0" sz="1261" u="none" cap="none" strike="noStrike"/>
          </a:p>
        </p:txBody>
      </p:sp>
      <p:sp>
        <p:nvSpPr>
          <p:cNvPr id="687" name="Google Shape;687;p78"/>
          <p:cNvSpPr/>
          <p:nvPr/>
        </p:nvSpPr>
        <p:spPr>
          <a:xfrm>
            <a:off x="4646109" y="3774001"/>
            <a:ext cx="4424553" cy="1369505"/>
          </a:xfrm>
          <a:custGeom>
            <a:rect b="b" l="l" r="r" t="t"/>
            <a:pathLst>
              <a:path extrusionOk="0" h="1733550" w="5600700">
                <a:moveTo>
                  <a:pt x="76207" y="0"/>
                </a:moveTo>
                <a:lnTo>
                  <a:pt x="5524493" y="0"/>
                </a:lnTo>
                <a:cubicBezTo>
                  <a:pt x="5566581" y="0"/>
                  <a:pt x="5600700" y="34119"/>
                  <a:pt x="5600700" y="76207"/>
                </a:cubicBezTo>
                <a:lnTo>
                  <a:pt x="5600700" y="1657343"/>
                </a:lnTo>
                <a:cubicBezTo>
                  <a:pt x="5600700" y="1699431"/>
                  <a:pt x="5566581" y="1733550"/>
                  <a:pt x="5524493" y="1733550"/>
                </a:cubicBezTo>
                <a:lnTo>
                  <a:pt x="76207" y="1733550"/>
                </a:lnTo>
                <a:cubicBezTo>
                  <a:pt x="34119" y="1733550"/>
                  <a:pt x="0" y="1699431"/>
                  <a:pt x="0" y="1657343"/>
                </a:cubicBezTo>
                <a:lnTo>
                  <a:pt x="0" y="76207"/>
                </a:lnTo>
                <a:cubicBezTo>
                  <a:pt x="0" y="34147"/>
                  <a:pt x="34147" y="0"/>
                  <a:pt x="76207" y="0"/>
                </a:cubicBezTo>
                <a:close/>
              </a:path>
            </a:pathLst>
          </a:custGeom>
          <a:solidFill>
            <a:srgbClr val="F0F0F0"/>
          </a:solidFill>
          <a:ln cap="flat" cmpd="sng" w="20025">
            <a:solidFill>
              <a:srgbClr val="7F8C8D"/>
            </a:solidFill>
            <a:prstDash val="solid"/>
            <a:round/>
            <a:headEnd len="sm" w="sm" type="none"/>
            <a:tailEnd len="sm" w="sm" type="none"/>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88" name="Google Shape;688;p78"/>
          <p:cNvSpPr/>
          <p:nvPr/>
        </p:nvSpPr>
        <p:spPr>
          <a:xfrm>
            <a:off x="4773757" y="3901649"/>
            <a:ext cx="4227600" cy="2100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None/>
            </a:pPr>
            <a:r>
              <a:rPr b="1" i="0" lang="en" sz="1064" u="none" cap="none" strike="noStrike">
                <a:solidFill>
                  <a:srgbClr val="2C3E50"/>
                </a:solidFill>
                <a:latin typeface="Liter"/>
                <a:ea typeface="Liter"/>
                <a:cs typeface="Liter"/>
                <a:sym typeface="Liter"/>
              </a:rPr>
              <a:t>Golden Test Cross-Check</a:t>
            </a:r>
            <a:endParaRPr b="0" i="0" sz="1261" u="none" cap="none" strike="noStrike"/>
          </a:p>
        </p:txBody>
      </p:sp>
      <p:sp>
        <p:nvSpPr>
          <p:cNvPr id="689" name="Google Shape;689;p78"/>
          <p:cNvSpPr/>
          <p:nvPr/>
        </p:nvSpPr>
        <p:spPr>
          <a:xfrm>
            <a:off x="6124862" y="4201999"/>
            <a:ext cx="405300" cy="300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 sz="2128" u="none" cap="none" strike="noStrike">
                <a:solidFill>
                  <a:srgbClr val="28A745"/>
                </a:solidFill>
                <a:latin typeface="Quattrocento Sans"/>
                <a:ea typeface="Quattrocento Sans"/>
                <a:cs typeface="Quattrocento Sans"/>
                <a:sym typeface="Quattrocento Sans"/>
              </a:rPr>
              <a:t>11</a:t>
            </a:r>
            <a:endParaRPr b="0" i="0" sz="1261" u="none" cap="none" strike="noStrike"/>
          </a:p>
        </p:txBody>
      </p:sp>
      <p:sp>
        <p:nvSpPr>
          <p:cNvPr id="690" name="Google Shape;690;p78"/>
          <p:cNvSpPr/>
          <p:nvPr/>
        </p:nvSpPr>
        <p:spPr>
          <a:xfrm>
            <a:off x="6166160" y="4502349"/>
            <a:ext cx="322800" cy="150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827" u="none" cap="none" strike="noStrike">
                <a:solidFill>
                  <a:srgbClr val="34495E"/>
                </a:solidFill>
                <a:latin typeface="Quattrocento Sans"/>
                <a:ea typeface="Quattrocento Sans"/>
                <a:cs typeface="Quattrocento Sans"/>
                <a:sym typeface="Quattrocento Sans"/>
              </a:rPr>
              <a:t>Cases</a:t>
            </a:r>
            <a:endParaRPr b="0" i="0" sz="1261" u="none" cap="none" strike="noStrike"/>
          </a:p>
        </p:txBody>
      </p:sp>
      <p:sp>
        <p:nvSpPr>
          <p:cNvPr id="691" name="Google Shape;691;p78"/>
          <p:cNvSpPr/>
          <p:nvPr/>
        </p:nvSpPr>
        <p:spPr>
          <a:xfrm>
            <a:off x="6579493" y="4277087"/>
            <a:ext cx="405300" cy="300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en" sz="2128" u="none" cap="none" strike="noStrike">
                <a:solidFill>
                  <a:srgbClr val="7F8C8D"/>
                </a:solidFill>
                <a:latin typeface="Quattrocento Sans"/>
                <a:ea typeface="Quattrocento Sans"/>
                <a:cs typeface="Quattrocento Sans"/>
                <a:sym typeface="Quattrocento Sans"/>
              </a:rPr>
              <a:t>→</a:t>
            </a:r>
            <a:endParaRPr b="0" i="0" sz="1261" u="none" cap="none" strike="noStrike"/>
          </a:p>
        </p:txBody>
      </p:sp>
      <p:sp>
        <p:nvSpPr>
          <p:cNvPr id="692" name="Google Shape;692;p78"/>
          <p:cNvSpPr/>
          <p:nvPr/>
        </p:nvSpPr>
        <p:spPr>
          <a:xfrm>
            <a:off x="6902369" y="4201999"/>
            <a:ext cx="683100" cy="300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 sz="2128" u="none" cap="none" strike="noStrike">
                <a:solidFill>
                  <a:srgbClr val="28A745"/>
                </a:solidFill>
                <a:latin typeface="Quattrocento Sans"/>
                <a:ea typeface="Quattrocento Sans"/>
                <a:cs typeface="Quattrocento Sans"/>
                <a:sym typeface="Quattrocento Sans"/>
              </a:rPr>
              <a:t>0</a:t>
            </a:r>
            <a:endParaRPr b="0" i="0" sz="1261" u="none" cap="none" strike="noStrike"/>
          </a:p>
        </p:txBody>
      </p:sp>
      <p:sp>
        <p:nvSpPr>
          <p:cNvPr id="693" name="Google Shape;693;p78"/>
          <p:cNvSpPr/>
          <p:nvPr/>
        </p:nvSpPr>
        <p:spPr>
          <a:xfrm>
            <a:off x="6943667" y="4502349"/>
            <a:ext cx="600600" cy="1503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0" i="0" lang="en" sz="827" u="none" cap="none" strike="noStrike">
                <a:solidFill>
                  <a:srgbClr val="34495E"/>
                </a:solidFill>
                <a:latin typeface="Quattrocento Sans"/>
                <a:ea typeface="Quattrocento Sans"/>
                <a:cs typeface="Quattrocento Sans"/>
                <a:sym typeface="Quattrocento Sans"/>
              </a:rPr>
              <a:t>Mismatches</a:t>
            </a:r>
            <a:endParaRPr b="0" i="0" sz="1261" u="none" cap="none" strike="noStrike"/>
          </a:p>
        </p:txBody>
      </p:sp>
      <p:sp>
        <p:nvSpPr>
          <p:cNvPr id="694" name="Google Shape;694;p78"/>
          <p:cNvSpPr/>
          <p:nvPr/>
        </p:nvSpPr>
        <p:spPr>
          <a:xfrm>
            <a:off x="4773757" y="4712594"/>
            <a:ext cx="4168712" cy="300990"/>
          </a:xfrm>
          <a:custGeom>
            <a:rect b="b" l="l" r="r" t="t"/>
            <a:pathLst>
              <a:path extrusionOk="0" h="381000" w="5276850">
                <a:moveTo>
                  <a:pt x="38100" y="0"/>
                </a:moveTo>
                <a:lnTo>
                  <a:pt x="5238750" y="0"/>
                </a:lnTo>
                <a:cubicBezTo>
                  <a:pt x="5259778" y="0"/>
                  <a:pt x="5276850" y="17072"/>
                  <a:pt x="5276850" y="38100"/>
                </a:cubicBezTo>
                <a:lnTo>
                  <a:pt x="5276850" y="342900"/>
                </a:lnTo>
                <a:cubicBezTo>
                  <a:pt x="5276850" y="363928"/>
                  <a:pt x="5259778" y="381000"/>
                  <a:pt x="5238750" y="381000"/>
                </a:cubicBezTo>
                <a:lnTo>
                  <a:pt x="38100" y="381000"/>
                </a:lnTo>
                <a:cubicBezTo>
                  <a:pt x="17072" y="381000"/>
                  <a:pt x="0" y="363928"/>
                  <a:pt x="0" y="342900"/>
                </a:cubicBezTo>
                <a:lnTo>
                  <a:pt x="0" y="38100"/>
                </a:lnTo>
                <a:cubicBezTo>
                  <a:pt x="0" y="17072"/>
                  <a:pt x="17072" y="0"/>
                  <a:pt x="38100" y="0"/>
                </a:cubicBezTo>
                <a:close/>
              </a:path>
            </a:pathLst>
          </a:custGeom>
          <a:solidFill>
            <a:srgbClr val="28A745"/>
          </a:solidFill>
          <a:ln>
            <a:noFill/>
          </a:ln>
        </p:spPr>
        <p:txBody>
          <a:bodyPr anchorCtr="0" anchor="ctr" bIns="72075" lIns="72075" spcFirstLastPara="1" rIns="72075" wrap="square" tIns="72075">
            <a:noAutofit/>
          </a:bodyPr>
          <a:lstStyle/>
          <a:p>
            <a:pPr indent="0" lvl="0" marL="0" rtl="0" algn="l">
              <a:spcBef>
                <a:spcPts val="0"/>
              </a:spcBef>
              <a:spcAft>
                <a:spcPts val="0"/>
              </a:spcAft>
              <a:buNone/>
            </a:pPr>
            <a:r>
              <a:t/>
            </a:r>
            <a:endParaRPr/>
          </a:p>
        </p:txBody>
      </p:sp>
      <p:sp>
        <p:nvSpPr>
          <p:cNvPr id="695" name="Google Shape;695;p78"/>
          <p:cNvSpPr/>
          <p:nvPr/>
        </p:nvSpPr>
        <p:spPr>
          <a:xfrm>
            <a:off x="4803792" y="4772664"/>
            <a:ext cx="4100100" cy="1803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1" i="0" lang="en" sz="945" u="none" cap="none" strike="noStrike">
                <a:solidFill>
                  <a:srgbClr val="FFFFFF"/>
                </a:solidFill>
                <a:latin typeface="Quattrocento Sans"/>
                <a:ea typeface="Quattrocento Sans"/>
                <a:cs typeface="Quattrocento Sans"/>
                <a:sym typeface="Quattrocento Sans"/>
              </a:rPr>
              <a:t>✓ M4 and M2 implementations are identical!</a:t>
            </a:r>
            <a:endParaRPr b="0" i="0" sz="1261" u="none" cap="none" strike="noStrike"/>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9"/>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rtl="0" algn="l">
              <a:lnSpc>
                <a:spcPct val="80000"/>
              </a:lnSpc>
              <a:spcBef>
                <a:spcPts val="0"/>
              </a:spcBef>
              <a:spcAft>
                <a:spcPts val="0"/>
              </a:spcAft>
              <a:buSzPts val="1100"/>
              <a:buNone/>
            </a:pPr>
            <a:r>
              <a:rPr lang="en" sz="2700"/>
              <a:t>Rate optimization: Finding the Sweet Spot</a:t>
            </a:r>
            <a:endParaRPr sz="2700"/>
          </a:p>
        </p:txBody>
      </p:sp>
      <p:sp>
        <p:nvSpPr>
          <p:cNvPr id="701" name="Google Shape;701;p79"/>
          <p:cNvSpPr/>
          <p:nvPr/>
        </p:nvSpPr>
        <p:spPr>
          <a:xfrm>
            <a:off x="76700" y="894325"/>
            <a:ext cx="8936055" cy="624709"/>
          </a:xfrm>
          <a:custGeom>
            <a:rect b="b" l="l" r="r" t="t"/>
            <a:pathLst>
              <a:path extrusionOk="0" h="803484" w="11493318">
                <a:moveTo>
                  <a:pt x="69871" y="0"/>
                </a:moveTo>
                <a:lnTo>
                  <a:pt x="11423447" y="0"/>
                </a:lnTo>
                <a:cubicBezTo>
                  <a:pt x="11462036" y="0"/>
                  <a:pt x="11493318" y="31282"/>
                  <a:pt x="11493318" y="69871"/>
                </a:cubicBezTo>
                <a:lnTo>
                  <a:pt x="11493318" y="733613"/>
                </a:lnTo>
                <a:cubicBezTo>
                  <a:pt x="11493318" y="772202"/>
                  <a:pt x="11462036" y="803484"/>
                  <a:pt x="11423447" y="803484"/>
                </a:cubicBezTo>
                <a:lnTo>
                  <a:pt x="69871" y="803484"/>
                </a:lnTo>
                <a:cubicBezTo>
                  <a:pt x="31282" y="803484"/>
                  <a:pt x="0" y="772202"/>
                  <a:pt x="0" y="733613"/>
                </a:cubicBezTo>
                <a:lnTo>
                  <a:pt x="0" y="69871"/>
                </a:lnTo>
                <a:cubicBezTo>
                  <a:pt x="0" y="31308"/>
                  <a:pt x="31308" y="0"/>
                  <a:pt x="69871" y="0"/>
                </a:cubicBezTo>
                <a:close/>
              </a:path>
            </a:pathLst>
          </a:custGeom>
          <a:solidFill>
            <a:srgbClr val="2C3E50"/>
          </a:solidFill>
          <a:ln>
            <a:noFill/>
          </a:ln>
        </p:spPr>
        <p:txBody>
          <a:bodyPr anchorCtr="0" anchor="ctr" bIns="71300" lIns="71300" spcFirstLastPara="1" rIns="71300" wrap="square" tIns="71300">
            <a:noAutofit/>
          </a:bodyPr>
          <a:lstStyle/>
          <a:p>
            <a:pPr indent="0" lvl="0" marL="0" rtl="0" algn="l">
              <a:spcBef>
                <a:spcPts val="0"/>
              </a:spcBef>
              <a:spcAft>
                <a:spcPts val="0"/>
              </a:spcAft>
              <a:buNone/>
            </a:pPr>
            <a:r>
              <a:t/>
            </a:r>
            <a:endParaRPr/>
          </a:p>
        </p:txBody>
      </p:sp>
      <p:sp>
        <p:nvSpPr>
          <p:cNvPr id="702" name="Google Shape;702;p79"/>
          <p:cNvSpPr/>
          <p:nvPr/>
        </p:nvSpPr>
        <p:spPr>
          <a:xfrm>
            <a:off x="151596" y="1003262"/>
            <a:ext cx="8810400" cy="190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 sz="1071" u="none" cap="none" strike="noStrike">
                <a:solidFill>
                  <a:srgbClr val="FFFFFF"/>
                </a:solidFill>
                <a:latin typeface="Liter"/>
                <a:ea typeface="Liter"/>
                <a:cs typeface="Liter"/>
                <a:sym typeface="Liter"/>
              </a:rPr>
              <a:t>Comprehensive Verification Summary</a:t>
            </a:r>
            <a:endParaRPr b="0" i="0" sz="1247" u="none" cap="none" strike="noStrike"/>
          </a:p>
        </p:txBody>
      </p:sp>
      <p:sp>
        <p:nvSpPr>
          <p:cNvPr id="703" name="Google Shape;703;p79"/>
          <p:cNvSpPr/>
          <p:nvPr/>
        </p:nvSpPr>
        <p:spPr>
          <a:xfrm>
            <a:off x="158404" y="1248371"/>
            <a:ext cx="8796900" cy="1635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b="0" i="0" lang="en" sz="857" u="none" cap="none" strike="noStrike">
                <a:solidFill>
                  <a:srgbClr val="FFFFFF"/>
                </a:solidFill>
                <a:latin typeface="Quattrocento Sans"/>
                <a:ea typeface="Quattrocento Sans"/>
                <a:cs typeface="Quattrocento Sans"/>
                <a:sym typeface="Quattrocento Sans"/>
              </a:rPr>
              <a:t>All key claims from Sections IV and V of the paper have been independently verified through multiple methods.</a:t>
            </a:r>
            <a:endParaRPr b="0" i="0" sz="1247" u="none" cap="none" strike="noStrike"/>
          </a:p>
        </p:txBody>
      </p:sp>
      <p:pic>
        <p:nvPicPr>
          <p:cNvPr id="704" name="Google Shape;704;p79"/>
          <p:cNvPicPr preferRelativeResize="0"/>
          <p:nvPr/>
        </p:nvPicPr>
        <p:blipFill>
          <a:blip r:embed="rId3">
            <a:alphaModFix/>
          </a:blip>
          <a:stretch>
            <a:fillRect/>
          </a:stretch>
        </p:blipFill>
        <p:spPr>
          <a:xfrm>
            <a:off x="152000" y="1625775"/>
            <a:ext cx="8840000" cy="300242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0"/>
          <p:cNvSpPr/>
          <p:nvPr/>
        </p:nvSpPr>
        <p:spPr>
          <a:xfrm>
            <a:off x="5064919" y="264319"/>
            <a:ext cx="3821906"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pic>
        <p:nvPicPr>
          <p:cNvPr id="710" name="Google Shape;710;p80"/>
          <p:cNvPicPr preferRelativeResize="0"/>
          <p:nvPr/>
        </p:nvPicPr>
        <p:blipFill rotWithShape="1">
          <a:blip r:embed="rId3">
            <a:alphaModFix/>
          </a:blip>
          <a:srcRect b="0" l="0" r="0" t="0"/>
          <a:stretch/>
        </p:blipFill>
        <p:spPr>
          <a:xfrm>
            <a:off x="242888" y="257175"/>
            <a:ext cx="4743450" cy="4629150"/>
          </a:xfrm>
          <a:prstGeom prst="rect">
            <a:avLst/>
          </a:prstGeom>
          <a:noFill/>
          <a:ln>
            <a:noFill/>
          </a:ln>
        </p:spPr>
      </p:pic>
      <p:sp>
        <p:nvSpPr>
          <p:cNvPr id="711" name="Google Shape;711;p80"/>
          <p:cNvSpPr txBox="1"/>
          <p:nvPr>
            <p:ph type="title"/>
          </p:nvPr>
        </p:nvSpPr>
        <p:spPr>
          <a:xfrm>
            <a:off x="5598723" y="2192856"/>
            <a:ext cx="2754300" cy="757800"/>
          </a:xfrm>
          <a:prstGeom prst="rect">
            <a:avLst/>
          </a:prstGeom>
          <a:noFill/>
          <a:ln>
            <a:noFill/>
          </a:ln>
        </p:spPr>
        <p:txBody>
          <a:bodyPr anchorCtr="0" anchor="t" bIns="0" lIns="0" spcFirstLastPara="1" rIns="0" wrap="square" tIns="91925">
            <a:spAutoFit/>
          </a:bodyPr>
          <a:lstStyle/>
          <a:p>
            <a:pPr indent="0" lvl="0" marL="12700" marR="0" rtl="0" algn="l">
              <a:lnSpc>
                <a:spcPct val="80000"/>
              </a:lnSpc>
              <a:spcBef>
                <a:spcPts val="0"/>
              </a:spcBef>
              <a:spcAft>
                <a:spcPts val="0"/>
              </a:spcAft>
              <a:buNone/>
            </a:pPr>
            <a:r>
              <a:rPr lang="en" sz="2700"/>
              <a:t>Thank you for your listening</a:t>
            </a:r>
            <a:endParaRPr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1697250" y="2112675"/>
            <a:ext cx="5749500" cy="7344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Case Study Overview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66" name="Google Shape;166;p30"/>
          <p:cNvSpPr txBox="1"/>
          <p:nvPr>
            <p:ph type="title"/>
          </p:nvPr>
        </p:nvSpPr>
        <p:spPr>
          <a:xfrm>
            <a:off x="569729" y="362175"/>
            <a:ext cx="50574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3 Case Studies</a:t>
            </a:r>
            <a:endParaRPr sz="2700"/>
          </a:p>
        </p:txBody>
      </p:sp>
      <p:pic>
        <p:nvPicPr>
          <p:cNvPr id="167" name="Google Shape;167;p30"/>
          <p:cNvPicPr preferRelativeResize="0"/>
          <p:nvPr/>
        </p:nvPicPr>
        <p:blipFill>
          <a:blip r:embed="rId4">
            <a:alphaModFix/>
          </a:blip>
          <a:stretch>
            <a:fillRect/>
          </a:stretch>
        </p:blipFill>
        <p:spPr>
          <a:xfrm>
            <a:off x="776288" y="1200150"/>
            <a:ext cx="7591425" cy="2743200"/>
          </a:xfrm>
          <a:prstGeom prst="rect">
            <a:avLst/>
          </a:prstGeom>
          <a:noFill/>
          <a:ln>
            <a:noFill/>
          </a:ln>
        </p:spPr>
      </p:pic>
      <p:pic>
        <p:nvPicPr>
          <p:cNvPr id="168" name="Google Shape;168;p30"/>
          <p:cNvPicPr preferRelativeResize="0"/>
          <p:nvPr/>
        </p:nvPicPr>
        <p:blipFill>
          <a:blip r:embed="rId5">
            <a:alphaModFix/>
          </a:blip>
          <a:stretch>
            <a:fillRect/>
          </a:stretch>
        </p:blipFill>
        <p:spPr>
          <a:xfrm>
            <a:off x="858238" y="4067438"/>
            <a:ext cx="7496175" cy="56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1230189" y="1778037"/>
            <a:ext cx="6762600" cy="1311000"/>
          </a:xfrm>
          <a:prstGeom prst="rect">
            <a:avLst/>
          </a:prstGeom>
          <a:noFill/>
          <a:ln>
            <a:noFill/>
          </a:ln>
        </p:spPr>
        <p:txBody>
          <a:bodyPr anchorCtr="0" anchor="t" bIns="0" lIns="0" spcFirstLastPara="1" rIns="0" wrap="square" tIns="156200">
            <a:spAutoFit/>
          </a:bodyPr>
          <a:lstStyle/>
          <a:p>
            <a:pPr indent="0" lvl="0" marL="12700" marR="0" rtl="0" algn="l">
              <a:lnSpc>
                <a:spcPct val="79700"/>
              </a:lnSpc>
              <a:spcBef>
                <a:spcPts val="0"/>
              </a:spcBef>
              <a:spcAft>
                <a:spcPts val="0"/>
              </a:spcAft>
              <a:buNone/>
            </a:pPr>
            <a:r>
              <a:rPr lang="en"/>
              <a:t>Position and Importance in the Research Timeline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p:nvPr/>
        </p:nvSpPr>
        <p:spPr>
          <a:xfrm>
            <a:off x="325800" y="264325"/>
            <a:ext cx="8561070" cy="4614863"/>
          </a:xfrm>
          <a:custGeom>
            <a:rect b="b" l="l" r="r" t="t"/>
            <a:pathLst>
              <a:path extrusionOk="0" h="6153150" w="5095875">
                <a:moveTo>
                  <a:pt x="0" y="6153150"/>
                </a:moveTo>
                <a:lnTo>
                  <a:pt x="5095875" y="6153150"/>
                </a:lnTo>
                <a:lnTo>
                  <a:pt x="5095875" y="0"/>
                </a:lnTo>
                <a:lnTo>
                  <a:pt x="0" y="0"/>
                </a:lnTo>
                <a:lnTo>
                  <a:pt x="0" y="6153150"/>
                </a:lnTo>
                <a:close/>
              </a:path>
            </a:pathLst>
          </a:custGeom>
          <a:noFill/>
          <a:ln cap="flat" cmpd="sng" w="19050">
            <a:solidFill>
              <a:srgbClr val="DFD1C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179" name="Google Shape;179;p32"/>
          <p:cNvSpPr txBox="1"/>
          <p:nvPr>
            <p:ph type="title"/>
          </p:nvPr>
        </p:nvSpPr>
        <p:spPr>
          <a:xfrm>
            <a:off x="569725" y="362175"/>
            <a:ext cx="7950000" cy="425400"/>
          </a:xfrm>
          <a:prstGeom prst="rect">
            <a:avLst/>
          </a:prstGeom>
          <a:noFill/>
          <a:ln>
            <a:noFill/>
          </a:ln>
        </p:spPr>
        <p:txBody>
          <a:bodyPr anchorCtr="0" anchor="t" bIns="0" lIns="0" spcFirstLastPara="1" rIns="0" wrap="square" tIns="91925">
            <a:spAutoFit/>
          </a:bodyPr>
          <a:lstStyle/>
          <a:p>
            <a:pPr indent="0" lvl="0" marL="0" marR="0" rtl="0" algn="l">
              <a:lnSpc>
                <a:spcPct val="80000"/>
              </a:lnSpc>
              <a:spcBef>
                <a:spcPts val="0"/>
              </a:spcBef>
              <a:spcAft>
                <a:spcPts val="0"/>
              </a:spcAft>
              <a:buNone/>
            </a:pPr>
            <a:r>
              <a:rPr lang="en" sz="2700"/>
              <a:t>Critical "middle ground" in the timeline of the field</a:t>
            </a:r>
            <a:endParaRPr sz="2700"/>
          </a:p>
        </p:txBody>
      </p:sp>
      <p:pic>
        <p:nvPicPr>
          <p:cNvPr id="180" name="Google Shape;180;p32"/>
          <p:cNvPicPr preferRelativeResize="0"/>
          <p:nvPr/>
        </p:nvPicPr>
        <p:blipFill>
          <a:blip r:embed="rId4">
            <a:alphaModFix/>
          </a:blip>
          <a:stretch>
            <a:fillRect/>
          </a:stretch>
        </p:blipFill>
        <p:spPr>
          <a:xfrm>
            <a:off x="749000" y="1531613"/>
            <a:ext cx="7591425" cy="246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